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77" r:id="rId2"/>
    <p:sldId id="278" r:id="rId3"/>
    <p:sldId id="265" r:id="rId4"/>
    <p:sldId id="267" r:id="rId5"/>
    <p:sldId id="268" r:id="rId6"/>
    <p:sldId id="269" r:id="rId7"/>
    <p:sldId id="270" r:id="rId8"/>
    <p:sldId id="272" r:id="rId9"/>
    <p:sldId id="273" r:id="rId10"/>
    <p:sldId id="276" r:id="rId11"/>
    <p:sldId id="274" r:id="rId12"/>
    <p:sldId id="275" r:id="rId13"/>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87"/>
  </p:normalViewPr>
  <p:slideViewPr>
    <p:cSldViewPr snapToGrid="0" snapToObjects="1">
      <p:cViewPr varScale="1">
        <p:scale>
          <a:sx n="74" d="100"/>
          <a:sy n="74" d="100"/>
        </p:scale>
        <p:origin x="176"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60EF3DA-53FB-4C6B-8C8D-D5502CAB1098}" type="datetimeFigureOut">
              <a:rPr lang="en-GB" smtClean="0"/>
              <a:t>13/12/2023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17A0B1-D009-4BBE-B65E-FB176281EDDA}" type="slidenum">
              <a:rPr lang="en-GB" smtClean="0"/>
              <a:t>‹#›</a:t>
            </a:fld>
            <a:endParaRPr lang="en-GB" dirty="0"/>
          </a:p>
        </p:txBody>
      </p:sp>
    </p:spTree>
    <p:extLst>
      <p:ext uri="{BB962C8B-B14F-4D97-AF65-F5344CB8AC3E}">
        <p14:creationId xmlns:p14="http://schemas.microsoft.com/office/powerpoint/2010/main" val="26897612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F848-AAAC-ED48-90E6-0C044D9444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E1A894E-7302-3940-976D-FB821865C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FFB4C38-6F6B-8B45-875E-2C0A3C9FBB2C}"/>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8CA2AF14-3270-414E-9EFC-FA6011F3D7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4A6D5A-8FF2-8D46-A251-30045543C388}"/>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189631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23EA-DC78-C54D-8AB4-1E1C29178C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21B1F4-38D6-D74B-AB92-99E7B2F6E0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B3B512-C368-5749-91FF-1B5E716D6E2F}"/>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0EC1E1DF-C08C-6742-9F23-3AC2248620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1136F3-707B-A243-B8A2-9918A126D6D6}"/>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232281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8536C-2E1F-C649-A9BC-033BDD4F8D7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29DCDEF-ADA1-1845-87A6-479BD2F6AA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16A4B5-D206-434A-9E24-B2ED968DCEF1}"/>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596CF46E-6498-0242-B256-428E10C976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192AE9-241E-C94C-943E-D24AFABF0861}"/>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379636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D174-91A9-1E45-991D-6F7ECDFFD1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002940D-AC9C-A44F-ADCF-4AFDA8B163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889BFB-F726-224B-ABA2-66B0430CF141}"/>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9F7BDE22-61E7-D241-9D91-D7CA3723D6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4FBC74-1DCC-9E4B-8A9A-469B6F66A02B}"/>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144552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96C5-B086-D349-8305-E0113FF7D7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F2A2AAE-68C6-2944-96B9-59BC1B8D9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68D595-111B-4448-8FCF-53B138114D8E}"/>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A15DD3E6-9504-AD4E-AC64-D9693C8F51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702878-1C18-3847-AAB6-3C32EBC77845}"/>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26032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F48D-E9B4-0D4C-B074-54E3D4409E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1442377-9A9A-F848-AE36-BD420EEC34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4A5F4E-F3EC-034F-BCB9-497FA8DD20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F8728DA-96DE-3B47-8926-F51F33E36469}"/>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6" name="Footer Placeholder 5">
            <a:extLst>
              <a:ext uri="{FF2B5EF4-FFF2-40B4-BE49-F238E27FC236}">
                <a16:creationId xmlns:a16="http://schemas.microsoft.com/office/drawing/2014/main" id="{01D6ED0C-C555-A74A-985B-DA7C07ACF18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C123552-704C-3043-B6B7-4651A2A6B4AF}"/>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82159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357E-08F0-6F4B-A3C3-7885C16A333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36B5F71-3DCA-7E40-809D-8E4964B77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96E890-FA12-C245-B0D5-B8C2205BE5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5C9B056-07FB-324F-BE4F-60D3014DD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7052B2-6CFA-0942-80C1-F4700C61AC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E3D383C-DF28-1240-85F4-4DF85425B089}"/>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8" name="Footer Placeholder 7">
            <a:extLst>
              <a:ext uri="{FF2B5EF4-FFF2-40B4-BE49-F238E27FC236}">
                <a16:creationId xmlns:a16="http://schemas.microsoft.com/office/drawing/2014/main" id="{3146EEF8-7AA6-E34B-A2A8-65F0FB6D154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89433AD-2345-2D49-ACD4-15A88734728A}"/>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221708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92B5-AE55-5246-9A08-9A3E80A8FC0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58CC183-D845-D24A-8729-11C151D87C5B}"/>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4" name="Footer Placeholder 3">
            <a:extLst>
              <a:ext uri="{FF2B5EF4-FFF2-40B4-BE49-F238E27FC236}">
                <a16:creationId xmlns:a16="http://schemas.microsoft.com/office/drawing/2014/main" id="{25BF73AF-A7D8-BA4A-A2F3-C17D4AF521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4BCC10F-9C22-9D49-8651-434F4F075E4D}"/>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2819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AF505-E50A-8240-982A-E57E81099527}"/>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3" name="Footer Placeholder 2">
            <a:extLst>
              <a:ext uri="{FF2B5EF4-FFF2-40B4-BE49-F238E27FC236}">
                <a16:creationId xmlns:a16="http://schemas.microsoft.com/office/drawing/2014/main" id="{2445E7B5-6A5C-5D49-A5A7-96A16E0D1F7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2B8A582-5B74-4A46-A18E-957572A9F7CE}"/>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12917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1B71-31C7-9641-AA1F-C328C48862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A27DF2-54AA-8B48-A111-1FF536CEC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108C98B-2D33-6948-886B-0AB140376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F8AE25-1EDE-8B4C-A11F-5DB74206A0C2}"/>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6" name="Footer Placeholder 5">
            <a:extLst>
              <a:ext uri="{FF2B5EF4-FFF2-40B4-BE49-F238E27FC236}">
                <a16:creationId xmlns:a16="http://schemas.microsoft.com/office/drawing/2014/main" id="{98C62442-1BF1-9044-AA10-71FA628CC5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2CEED1F-B325-7349-BB3F-E25BC822DF80}"/>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8950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7FAE-1772-6142-9F0E-AE1DE7E58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DB9FA11-2AB4-0A41-A22A-A903463AE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1EB2FFE-7FEC-164A-8622-631E05FA0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C15113-1D70-B743-985D-9910E95B9BE3}"/>
              </a:ext>
            </a:extLst>
          </p:cNvPr>
          <p:cNvSpPr>
            <a:spLocks noGrp="1"/>
          </p:cNvSpPr>
          <p:nvPr>
            <p:ph type="dt" sz="half" idx="10"/>
          </p:nvPr>
        </p:nvSpPr>
        <p:spPr/>
        <p:txBody>
          <a:bodyPr/>
          <a:lstStyle/>
          <a:p>
            <a:fld id="{056CC361-4F0B-1A4B-9859-F67BF422D915}" type="datetimeFigureOut">
              <a:rPr lang="en-GB" smtClean="0"/>
              <a:t>13/12/2023</a:t>
            </a:fld>
            <a:endParaRPr lang="en-GB" dirty="0"/>
          </a:p>
        </p:txBody>
      </p:sp>
      <p:sp>
        <p:nvSpPr>
          <p:cNvPr id="6" name="Footer Placeholder 5">
            <a:extLst>
              <a:ext uri="{FF2B5EF4-FFF2-40B4-BE49-F238E27FC236}">
                <a16:creationId xmlns:a16="http://schemas.microsoft.com/office/drawing/2014/main" id="{6E167C5B-95CC-D44E-86E8-B53DC4D6DFB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DDFF24-1B5E-E74B-92C5-8E86EB54D48A}"/>
              </a:ext>
            </a:extLst>
          </p:cNvPr>
          <p:cNvSpPr>
            <a:spLocks noGrp="1"/>
          </p:cNvSpPr>
          <p:nvPr>
            <p:ph type="sldNum" sz="quarter" idx="12"/>
          </p:nvPr>
        </p:nvSpPr>
        <p:spPr/>
        <p:txBody>
          <a:bodyPr/>
          <a:lstStyle/>
          <a:p>
            <a:fld id="{3E079FDC-0C1F-3F4B-AC7A-11C28EC31C79}" type="slidenum">
              <a:rPr lang="en-GB" smtClean="0"/>
              <a:t>‹#›</a:t>
            </a:fld>
            <a:endParaRPr lang="en-GB" dirty="0"/>
          </a:p>
        </p:txBody>
      </p:sp>
    </p:spTree>
    <p:extLst>
      <p:ext uri="{BB962C8B-B14F-4D97-AF65-F5344CB8AC3E}">
        <p14:creationId xmlns:p14="http://schemas.microsoft.com/office/powerpoint/2010/main" val="6409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A29B-E5DF-424D-B2E0-AB83B33FA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BAF612C-AAAA-4A43-BE01-E31C71880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3E05D1-0B2C-9340-A1E4-7137D6382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CC361-4F0B-1A4B-9859-F67BF422D915}" type="datetimeFigureOut">
              <a:rPr lang="en-GB" smtClean="0"/>
              <a:t>13/12/2023</a:t>
            </a:fld>
            <a:endParaRPr lang="en-GB" dirty="0"/>
          </a:p>
        </p:txBody>
      </p:sp>
      <p:sp>
        <p:nvSpPr>
          <p:cNvPr id="5" name="Footer Placeholder 4">
            <a:extLst>
              <a:ext uri="{FF2B5EF4-FFF2-40B4-BE49-F238E27FC236}">
                <a16:creationId xmlns:a16="http://schemas.microsoft.com/office/drawing/2014/main" id="{FEE29D34-E513-7548-9EB5-1FC23D770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5E47F4-D848-5445-8BEA-494B151E2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9FDC-0C1F-3F4B-AC7A-11C28EC31C79}" type="slidenum">
              <a:rPr lang="en-GB" smtClean="0"/>
              <a:t>‹#›</a:t>
            </a:fld>
            <a:endParaRPr lang="en-GB" dirty="0"/>
          </a:p>
        </p:txBody>
      </p:sp>
    </p:spTree>
    <p:extLst>
      <p:ext uri="{BB962C8B-B14F-4D97-AF65-F5344CB8AC3E}">
        <p14:creationId xmlns:p14="http://schemas.microsoft.com/office/powerpoint/2010/main" val="350631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ohannes.gabriel@interreg-danube.eu" TargetMode="External"/><Relationship Id="rId2" Type="http://schemas.openxmlformats.org/officeDocument/2006/relationships/hyperlink" Target="http://www.interreg-danube.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97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241545"/>
            <a:ext cx="10888134" cy="783772"/>
          </a:xfrm>
        </p:spPr>
        <p:txBody>
          <a:bodyPr>
            <a:normAutofit/>
          </a:bodyPr>
          <a:lstStyle/>
          <a:p>
            <a:r>
              <a:rPr lang="en-US" sz="3600" dirty="0">
                <a:solidFill>
                  <a:schemeClr val="accent1">
                    <a:lumMod val="75000"/>
                  </a:schemeClr>
                </a:solidFill>
                <a:latin typeface="+mn-lt"/>
              </a:rPr>
              <a:t>Background frameworks</a:t>
            </a:r>
            <a:endParaRPr lang="en-GB" sz="3600" dirty="0">
              <a:solidFill>
                <a:schemeClr val="accent1">
                  <a:lumMod val="75000"/>
                </a:schemeClr>
              </a:solidFill>
              <a:latin typeface="+mn-lt"/>
            </a:endParaRPr>
          </a:p>
        </p:txBody>
      </p:sp>
      <p:sp>
        <p:nvSpPr>
          <p:cNvPr id="3" name="Rectangle 2"/>
          <p:cNvSpPr/>
          <p:nvPr/>
        </p:nvSpPr>
        <p:spPr>
          <a:xfrm>
            <a:off x="651933" y="2167646"/>
            <a:ext cx="4715714" cy="2662267"/>
          </a:xfrm>
          <a:prstGeom prst="rect">
            <a:avLst/>
          </a:prstGeom>
        </p:spPr>
        <p:txBody>
          <a:bodyPr wrap="square">
            <a:spAutoFit/>
          </a:bodyPr>
          <a:lstStyle/>
          <a:p>
            <a:pPr marL="342900" lvl="0" indent="-342900">
              <a:spcBef>
                <a:spcPts val="300"/>
              </a:spcBef>
              <a:spcAft>
                <a:spcPts val="300"/>
              </a:spcAft>
              <a:buFont typeface="Wingdings" panose="05000000000000000000" pitchFamily="2" charset="2"/>
              <a:buChar char="§"/>
            </a:pPr>
            <a:r>
              <a:rPr lang="en-GB" sz="2200" dirty="0">
                <a:solidFill>
                  <a:schemeClr val="accent1">
                    <a:lumMod val="75000"/>
                  </a:schemeClr>
                </a:solidFill>
              </a:rPr>
              <a:t>Territorial Agenda 2030</a:t>
            </a:r>
          </a:p>
          <a:p>
            <a:pPr lvl="0">
              <a:spcBef>
                <a:spcPts val="300"/>
              </a:spcBef>
              <a:spcAft>
                <a:spcPts val="300"/>
              </a:spcAft>
            </a:pPr>
            <a:r>
              <a:rPr lang="en-US" sz="1500" i="1" dirty="0"/>
              <a:t>The Territorial Agenda underlines the importance of and provides orientation for </a:t>
            </a:r>
            <a:r>
              <a:rPr lang="en-US" sz="1500" i="1" u="sng" dirty="0"/>
              <a:t>strategic spatial planning </a:t>
            </a:r>
            <a:r>
              <a:rPr lang="en-US" sz="1500" i="1" dirty="0"/>
              <a:t>and calls for strengthening the territorial dimension of sector policies at all governance levels. It seeks to promote an inclusive and sustainable future for all places and to help achieve Sustainable Development Goals in Europe.</a:t>
            </a:r>
          </a:p>
          <a:p>
            <a:pPr lvl="0">
              <a:spcBef>
                <a:spcPts val="300"/>
              </a:spcBef>
              <a:spcAft>
                <a:spcPts val="300"/>
              </a:spcAft>
            </a:pPr>
            <a:r>
              <a:rPr lang="en-US" sz="1500" i="1" dirty="0"/>
              <a:t>Two overarching objectives, a </a:t>
            </a:r>
            <a:r>
              <a:rPr lang="en-US" sz="1500" i="1" u="sng" dirty="0"/>
              <a:t>Just Europe and a Green Europe</a:t>
            </a:r>
            <a:r>
              <a:rPr lang="en-US" sz="1500" i="1" dirty="0"/>
              <a:t>, which have six priorities for developing the European territory as a whole, along with all its place</a:t>
            </a:r>
            <a:endParaRPr lang="en-GB" sz="1500" i="1" dirty="0">
              <a:solidFill>
                <a:schemeClr val="accent1">
                  <a:lumMod val="75000"/>
                </a:schemeClr>
              </a:solidFill>
            </a:endParaRPr>
          </a:p>
        </p:txBody>
      </p:sp>
      <p:sp>
        <p:nvSpPr>
          <p:cNvPr id="5" name="TextBox 4"/>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
        <p:nvSpPr>
          <p:cNvPr id="7" name="Rectangle 6"/>
          <p:cNvSpPr/>
          <p:nvPr/>
        </p:nvSpPr>
        <p:spPr>
          <a:xfrm>
            <a:off x="6112603" y="2167647"/>
            <a:ext cx="4715714" cy="2123658"/>
          </a:xfrm>
          <a:prstGeom prst="rect">
            <a:avLst/>
          </a:prstGeom>
        </p:spPr>
        <p:txBody>
          <a:bodyPr wrap="square">
            <a:spAutoFit/>
          </a:bodyPr>
          <a:lstStyle/>
          <a:p>
            <a:pPr marL="342900" lvl="0" indent="-342900">
              <a:spcBef>
                <a:spcPts val="300"/>
              </a:spcBef>
              <a:spcAft>
                <a:spcPts val="300"/>
              </a:spcAft>
              <a:buFont typeface="Wingdings" panose="05000000000000000000" pitchFamily="2" charset="2"/>
              <a:buChar char="§"/>
            </a:pPr>
            <a:r>
              <a:rPr lang="en-US" sz="2200" dirty="0">
                <a:solidFill>
                  <a:schemeClr val="accent1">
                    <a:lumMod val="75000"/>
                  </a:schemeClr>
                </a:solidFill>
              </a:rPr>
              <a:t>New Leipzig Charta</a:t>
            </a:r>
          </a:p>
          <a:p>
            <a:pPr lvl="0">
              <a:spcBef>
                <a:spcPts val="300"/>
              </a:spcBef>
              <a:spcAft>
                <a:spcPts val="300"/>
              </a:spcAft>
            </a:pPr>
            <a:r>
              <a:rPr lang="en-US" sz="1500" i="1" dirty="0"/>
              <a:t>Unlashing the </a:t>
            </a:r>
            <a:r>
              <a:rPr lang="en-US" sz="1500" i="1" u="sng" dirty="0"/>
              <a:t>transformative power of cities </a:t>
            </a:r>
            <a:r>
              <a:rPr lang="en-US" sz="1500" i="1" dirty="0"/>
              <a:t>through integrated urban development, with a place-based, multi-level and participatory approach:</a:t>
            </a:r>
          </a:p>
          <a:p>
            <a:pPr marL="285750" lvl="0" indent="-285750">
              <a:spcBef>
                <a:spcPts val="300"/>
              </a:spcBef>
              <a:spcAft>
                <a:spcPts val="300"/>
              </a:spcAft>
              <a:buFont typeface="Cambria" panose="02040503050406030204" pitchFamily="18" charset="0"/>
              <a:buChar char="→"/>
            </a:pPr>
            <a:r>
              <a:rPr lang="en-US" sz="1500" i="1" dirty="0"/>
              <a:t>The just city</a:t>
            </a:r>
          </a:p>
          <a:p>
            <a:pPr marL="285750" lvl="0" indent="-285750">
              <a:spcBef>
                <a:spcPts val="300"/>
              </a:spcBef>
              <a:spcAft>
                <a:spcPts val="300"/>
              </a:spcAft>
              <a:buFont typeface="Cambria" panose="02040503050406030204" pitchFamily="18" charset="0"/>
              <a:buChar char="→"/>
            </a:pPr>
            <a:r>
              <a:rPr lang="en-US" sz="1500" i="1" dirty="0"/>
              <a:t>The green city</a:t>
            </a:r>
          </a:p>
          <a:p>
            <a:pPr marL="285750" lvl="0" indent="-285750">
              <a:spcBef>
                <a:spcPts val="300"/>
              </a:spcBef>
              <a:spcAft>
                <a:spcPts val="300"/>
              </a:spcAft>
              <a:buFont typeface="Cambria" panose="02040503050406030204" pitchFamily="18" charset="0"/>
              <a:buChar char="→"/>
            </a:pPr>
            <a:r>
              <a:rPr lang="en-US" sz="1500" i="1" dirty="0"/>
              <a:t>Digitalization</a:t>
            </a:r>
            <a:endParaRPr lang="en-GB" sz="1500" i="1" dirty="0"/>
          </a:p>
        </p:txBody>
      </p:sp>
      <p:pic>
        <p:nvPicPr>
          <p:cNvPr id="8" name="Picture 7" descr="\\gvvrcommon10\gvvrcommon10\lun03\NTH\Kiemelt\E T E\DTP\05 Communication\5.6. Visual identity-Logos\Logo, slogan and map versions\EUSDR logo\EUSD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46" y="4954031"/>
            <a:ext cx="3614514" cy="148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8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633431"/>
            <a:ext cx="10888134" cy="783772"/>
          </a:xfrm>
        </p:spPr>
        <p:txBody>
          <a:bodyPr>
            <a:normAutofit/>
          </a:bodyPr>
          <a:lstStyle/>
          <a:p>
            <a:r>
              <a:rPr lang="en-US" sz="3600" dirty="0">
                <a:solidFill>
                  <a:schemeClr val="accent1">
                    <a:lumMod val="75000"/>
                  </a:schemeClr>
                </a:solidFill>
                <a:latin typeface="+mn-lt"/>
              </a:rPr>
              <a:t>2</a:t>
            </a:r>
            <a:r>
              <a:rPr lang="en-US" sz="3600" baseline="30000" dirty="0">
                <a:solidFill>
                  <a:schemeClr val="accent1">
                    <a:lumMod val="75000"/>
                  </a:schemeClr>
                </a:solidFill>
                <a:latin typeface="+mn-lt"/>
              </a:rPr>
              <a:t>nd</a:t>
            </a:r>
            <a:r>
              <a:rPr lang="en-US" sz="3600" dirty="0">
                <a:solidFill>
                  <a:schemeClr val="accent1">
                    <a:lumMod val="75000"/>
                  </a:schemeClr>
                </a:solidFill>
                <a:latin typeface="+mn-lt"/>
              </a:rPr>
              <a:t> Call for Proposal</a:t>
            </a:r>
            <a:endParaRPr lang="en-GB" sz="3600" dirty="0">
              <a:solidFill>
                <a:schemeClr val="accent1">
                  <a:lumMod val="75000"/>
                </a:schemeClr>
              </a:solidFill>
              <a:latin typeface="+mn-lt"/>
            </a:endParaRPr>
          </a:p>
        </p:txBody>
      </p:sp>
      <p:sp>
        <p:nvSpPr>
          <p:cNvPr id="5" name="TextBox 4"/>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
        <p:nvSpPr>
          <p:cNvPr id="9" name="TextBox 4">
            <a:extLst>
              <a:ext uri="{FF2B5EF4-FFF2-40B4-BE49-F238E27FC236}">
                <a16:creationId xmlns:a16="http://schemas.microsoft.com/office/drawing/2014/main" id="{1B5602B8-0CAA-894D-A4EA-B50BC81F624D}"/>
              </a:ext>
            </a:extLst>
          </p:cNvPr>
          <p:cNvSpPr txBox="1"/>
          <p:nvPr/>
        </p:nvSpPr>
        <p:spPr>
          <a:xfrm>
            <a:off x="651933" y="2628961"/>
            <a:ext cx="7632848" cy="3724096"/>
          </a:xfrm>
          <a:prstGeom prst="rect">
            <a:avLst/>
          </a:prstGeom>
          <a:noFill/>
        </p:spPr>
        <p:txBody>
          <a:bodyPr wrap="square" rtlCol="0">
            <a:spAutoFit/>
          </a:bodyPr>
          <a:lstStyle/>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1-step procedure</a:t>
            </a:r>
          </a:p>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Info Webinars ongoing</a:t>
            </a:r>
          </a:p>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National Info Days ongoing</a:t>
            </a:r>
          </a:p>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Launch in the upcoming weeks (full info-package available then) </a:t>
            </a:r>
          </a:p>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Submission: 29</a:t>
            </a:r>
            <a:r>
              <a:rPr lang="en-US" sz="2400" baseline="30000" dirty="0">
                <a:solidFill>
                  <a:schemeClr val="accent1">
                    <a:lumMod val="75000"/>
                  </a:schemeClr>
                </a:solidFill>
                <a:latin typeface="Calibri" panose="020F0502020204030204" pitchFamily="34" charset="0"/>
                <a:cs typeface="Arial" panose="020B0604020202020204" pitchFamily="34" charset="0"/>
              </a:rPr>
              <a:t>th</a:t>
            </a:r>
            <a:r>
              <a:rPr lang="en-US" sz="2400" dirty="0">
                <a:solidFill>
                  <a:schemeClr val="accent1">
                    <a:lumMod val="75000"/>
                  </a:schemeClr>
                </a:solidFill>
                <a:latin typeface="Calibri" panose="020F0502020204030204" pitchFamily="34" charset="0"/>
                <a:cs typeface="Arial" panose="020B0604020202020204" pitchFamily="34" charset="0"/>
              </a:rPr>
              <a:t> February 2024</a:t>
            </a:r>
          </a:p>
          <a:p>
            <a:pPr marL="457200" lvl="0" indent="-457200">
              <a:spcAft>
                <a:spcPts val="6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cs typeface="Arial" panose="020B0604020202020204" pitchFamily="34" charset="0"/>
              </a:rPr>
              <a:t>Final approval not before end of 2024</a:t>
            </a:r>
          </a:p>
          <a:p>
            <a:pPr marL="285750" lvl="0" indent="-285750">
              <a:buFont typeface="Wingdings" panose="05000000000000000000" pitchFamily="2" charset="2"/>
              <a:buChar char="§"/>
            </a:pPr>
            <a:endParaRPr lang="de-DE" sz="2000" dirty="0">
              <a:solidFill>
                <a:srgbClr val="365F9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81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
        <p:nvSpPr>
          <p:cNvPr id="9" name="TextBox 8"/>
          <p:cNvSpPr txBox="1"/>
          <p:nvPr/>
        </p:nvSpPr>
        <p:spPr>
          <a:xfrm>
            <a:off x="899592" y="2037561"/>
            <a:ext cx="5976664" cy="3283976"/>
          </a:xfrm>
          <a:prstGeom prst="rect">
            <a:avLst/>
          </a:prstGeom>
          <a:noFill/>
        </p:spPr>
        <p:txBody>
          <a:bodyPr wrap="square" rtlCol="0">
            <a:spAutoFit/>
          </a:bodyPr>
          <a:lstStyle/>
          <a:p>
            <a:pPr lvl="0" algn="just">
              <a:lnSpc>
                <a:spcPct val="80000"/>
              </a:lnSpc>
              <a:spcBef>
                <a:spcPts val="600"/>
              </a:spcBef>
              <a:spcAft>
                <a:spcPts val="600"/>
              </a:spcAft>
              <a:defRPr/>
            </a:pPr>
            <a:endParaRPr lang="en-GB" sz="1600" dirty="0">
              <a:solidFill>
                <a:schemeClr val="tx2">
                  <a:lumMod val="75000"/>
                </a:schemeClr>
              </a:solidFill>
              <a:latin typeface="Cambria" panose="02040503050406030204" pitchFamily="18" charset="0"/>
            </a:endParaRPr>
          </a:p>
          <a:p>
            <a:pPr lvl="0" algn="just">
              <a:lnSpc>
                <a:spcPct val="80000"/>
              </a:lnSpc>
              <a:spcBef>
                <a:spcPts val="600"/>
              </a:spcBef>
              <a:spcAft>
                <a:spcPts val="600"/>
              </a:spcAft>
              <a:defRPr/>
            </a:pPr>
            <a:endParaRPr lang="en-GB" sz="1600" dirty="0">
              <a:solidFill>
                <a:schemeClr val="tx2">
                  <a:lumMod val="75000"/>
                </a:schemeClr>
              </a:solidFill>
              <a:latin typeface="Cambria" panose="02040503050406030204" pitchFamily="18" charset="0"/>
            </a:endParaRPr>
          </a:p>
          <a:p>
            <a:pPr lvl="0" algn="just">
              <a:lnSpc>
                <a:spcPct val="80000"/>
              </a:lnSpc>
              <a:spcBef>
                <a:spcPts val="600"/>
              </a:spcBef>
              <a:spcAft>
                <a:spcPts val="600"/>
              </a:spcAft>
              <a:defRPr/>
            </a:pPr>
            <a:endParaRPr lang="en-GB" sz="1600" dirty="0">
              <a:solidFill>
                <a:schemeClr val="tx2">
                  <a:lumMod val="75000"/>
                </a:schemeClr>
              </a:solidFill>
            </a:endParaRPr>
          </a:p>
          <a:p>
            <a:r>
              <a:rPr lang="en-GB" b="1" dirty="0">
                <a:solidFill>
                  <a:srgbClr val="365F91"/>
                </a:solidFill>
              </a:rPr>
              <a:t>Danube Programme Website:</a:t>
            </a:r>
          </a:p>
          <a:p>
            <a:r>
              <a:rPr lang="nn-NO" dirty="0">
                <a:hlinkClick r:id="rId2"/>
              </a:rPr>
              <a:t>www.interreg-danube.eu</a:t>
            </a:r>
            <a:endParaRPr lang="nn-NO" dirty="0"/>
          </a:p>
          <a:p>
            <a:endParaRPr lang="en-GB" dirty="0"/>
          </a:p>
          <a:p>
            <a:endParaRPr lang="en-GB" dirty="0"/>
          </a:p>
          <a:p>
            <a:r>
              <a:rPr lang="en-GB" b="1" dirty="0">
                <a:solidFill>
                  <a:srgbClr val="365F91"/>
                </a:solidFill>
              </a:rPr>
              <a:t>Senior Project Officer Priority 4 / Governance + EUSDR:</a:t>
            </a:r>
          </a:p>
          <a:p>
            <a:r>
              <a:rPr lang="en-GB" dirty="0">
                <a:solidFill>
                  <a:srgbClr val="365F91"/>
                </a:solidFill>
              </a:rPr>
              <a:t>Johannes Gabriel</a:t>
            </a:r>
          </a:p>
          <a:p>
            <a:r>
              <a:rPr lang="en-GB" dirty="0">
                <a:solidFill>
                  <a:srgbClr val="365F91"/>
                </a:solidFill>
                <a:hlinkClick r:id="rId3"/>
              </a:rPr>
              <a:t>johannes.gabriel@interreg-danube.eu</a:t>
            </a:r>
            <a:endParaRPr lang="en-GB" dirty="0">
              <a:solidFill>
                <a:srgbClr val="365F91"/>
              </a:solidFill>
            </a:endParaRPr>
          </a:p>
          <a:p>
            <a:endParaRPr lang="en-GB" dirty="0">
              <a:solidFill>
                <a:srgbClr val="365F91"/>
              </a:solidFill>
            </a:endParaRPr>
          </a:p>
        </p:txBody>
      </p:sp>
      <p:sp>
        <p:nvSpPr>
          <p:cNvPr id="10" name="Title 1">
            <a:extLst>
              <a:ext uri="{FF2B5EF4-FFF2-40B4-BE49-F238E27FC236}">
                <a16:creationId xmlns:a16="http://schemas.microsoft.com/office/drawing/2014/main" id="{635AA480-6088-0B46-AA5E-AEFA44F16E73}"/>
              </a:ext>
            </a:extLst>
          </p:cNvPr>
          <p:cNvSpPr>
            <a:spLocks noGrp="1"/>
          </p:cNvSpPr>
          <p:nvPr>
            <p:ph type="title"/>
          </p:nvPr>
        </p:nvSpPr>
        <p:spPr>
          <a:xfrm>
            <a:off x="899591" y="1645675"/>
            <a:ext cx="10747353" cy="783772"/>
          </a:xfrm>
        </p:spPr>
        <p:txBody>
          <a:bodyPr>
            <a:normAutofit/>
          </a:bodyPr>
          <a:lstStyle/>
          <a:p>
            <a:r>
              <a:rPr lang="en-US" sz="3600" dirty="0">
                <a:solidFill>
                  <a:schemeClr val="accent1">
                    <a:lumMod val="75000"/>
                  </a:schemeClr>
                </a:solidFill>
                <a:latin typeface="+mn-lt"/>
              </a:rPr>
              <a:t>Contact </a:t>
            </a:r>
            <a:endParaRPr lang="en-GB" sz="3600" dirty="0">
              <a:solidFill>
                <a:schemeClr val="accent1">
                  <a:lumMod val="75000"/>
                </a:schemeClr>
              </a:solidFill>
              <a:latin typeface="+mn-lt"/>
            </a:endParaRPr>
          </a:p>
        </p:txBody>
      </p:sp>
    </p:spTree>
    <p:extLst>
      <p:ext uri="{BB962C8B-B14F-4D97-AF65-F5344CB8AC3E}">
        <p14:creationId xmlns:p14="http://schemas.microsoft.com/office/powerpoint/2010/main" val="315844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60" y="356259"/>
            <a:ext cx="5522027" cy="707886"/>
          </a:xfrm>
          <a:prstGeom prst="rect">
            <a:avLst/>
          </a:prstGeom>
          <a:noFill/>
        </p:spPr>
        <p:txBody>
          <a:bodyPr wrap="square" rtlCol="0">
            <a:spAutoFit/>
          </a:bodyPr>
          <a:lstStyle/>
          <a:p>
            <a:pPr algn="l"/>
            <a:r>
              <a:rPr lang="en-US" sz="4000" dirty="0">
                <a:solidFill>
                  <a:schemeClr val="accent1">
                    <a:lumMod val="75000"/>
                  </a:schemeClr>
                </a:solidFill>
              </a:rPr>
              <a:t>Programme Budget</a:t>
            </a:r>
            <a:endParaRPr lang="en-GB" sz="4000" dirty="0">
              <a:solidFill>
                <a:schemeClr val="accent1">
                  <a:lumMod val="75000"/>
                </a:schemeClr>
              </a:solidFill>
            </a:endParaRPr>
          </a:p>
        </p:txBody>
      </p:sp>
      <p:sp>
        <p:nvSpPr>
          <p:cNvPr id="8" name="Content Placeholder 2">
            <a:extLst>
              <a:ext uri="{FF2B5EF4-FFF2-40B4-BE49-F238E27FC236}">
                <a16:creationId xmlns:a16="http://schemas.microsoft.com/office/drawing/2014/main" id="{7D953113-3F9B-D945-A452-27CE6EE10225}"/>
              </a:ext>
            </a:extLst>
          </p:cNvPr>
          <p:cNvSpPr>
            <a:spLocks noGrp="1"/>
          </p:cNvSpPr>
          <p:nvPr>
            <p:ph idx="1"/>
          </p:nvPr>
        </p:nvSpPr>
        <p:spPr>
          <a:xfrm>
            <a:off x="735060" y="1984147"/>
            <a:ext cx="10888134" cy="3843338"/>
          </a:xfrm>
        </p:spPr>
        <p:txBody>
          <a:bodyPr>
            <a:normAutofit/>
          </a:bodyPr>
          <a:lstStyle/>
          <a:p>
            <a:pPr>
              <a:buFont typeface="Wingdings" panose="05000000000000000000" pitchFamily="2" charset="2"/>
              <a:buChar char="§"/>
            </a:pPr>
            <a:r>
              <a:rPr lang="hu-HU" sz="2400" dirty="0">
                <a:solidFill>
                  <a:schemeClr val="accent1">
                    <a:lumMod val="75000"/>
                  </a:schemeClr>
                </a:solidFill>
              </a:rPr>
              <a:t>EUR 213,105,953.00 </a:t>
            </a:r>
            <a:r>
              <a:rPr lang="en-US" sz="2400" dirty="0">
                <a:solidFill>
                  <a:schemeClr val="accent1">
                    <a:lumMod val="75000"/>
                  </a:schemeClr>
                </a:solidFill>
              </a:rPr>
              <a:t>EU contribution</a:t>
            </a:r>
            <a:endParaRPr lang="hu-HU" sz="2400" dirty="0">
              <a:solidFill>
                <a:schemeClr val="accent1">
                  <a:lumMod val="75000"/>
                </a:schemeClr>
              </a:solidFill>
            </a:endParaRPr>
          </a:p>
          <a:p>
            <a:pPr>
              <a:buFont typeface="Wingdings" panose="05000000000000000000" pitchFamily="2" charset="2"/>
              <a:buChar char="§"/>
            </a:pPr>
            <a:r>
              <a:rPr lang="hu-HU" sz="2400" dirty="0">
                <a:solidFill>
                  <a:schemeClr val="accent1">
                    <a:lumMod val="75000"/>
                  </a:schemeClr>
                </a:solidFill>
              </a:rPr>
              <a:t>„INTERREG </a:t>
            </a:r>
            <a:r>
              <a:rPr lang="hu-HU" sz="2400" dirty="0" err="1">
                <a:solidFill>
                  <a:schemeClr val="accent1">
                    <a:lumMod val="75000"/>
                  </a:schemeClr>
                </a:solidFill>
              </a:rPr>
              <a:t>funds</a:t>
            </a:r>
            <a:r>
              <a:rPr lang="hu-HU" sz="2400" dirty="0">
                <a:solidFill>
                  <a:schemeClr val="accent1">
                    <a:lumMod val="75000"/>
                  </a:schemeClr>
                </a:solidFill>
              </a:rPr>
              <a:t>” – </a:t>
            </a:r>
            <a:r>
              <a:rPr lang="hu-HU" sz="2400" dirty="0" err="1">
                <a:solidFill>
                  <a:schemeClr val="accent1">
                    <a:lumMod val="75000"/>
                  </a:schemeClr>
                </a:solidFill>
              </a:rPr>
              <a:t>bringing</a:t>
            </a:r>
            <a:r>
              <a:rPr lang="hu-HU" sz="2400" dirty="0">
                <a:solidFill>
                  <a:schemeClr val="accent1">
                    <a:lumMod val="75000"/>
                  </a:schemeClr>
                </a:solidFill>
              </a:rPr>
              <a:t> </a:t>
            </a:r>
            <a:r>
              <a:rPr lang="hu-HU" sz="2400" dirty="0" err="1">
                <a:solidFill>
                  <a:schemeClr val="accent1">
                    <a:lumMod val="75000"/>
                  </a:schemeClr>
                </a:solidFill>
              </a:rPr>
              <a:t>together</a:t>
            </a:r>
            <a:r>
              <a:rPr lang="hu-HU" sz="2400" dirty="0">
                <a:solidFill>
                  <a:schemeClr val="accent1">
                    <a:lumMod val="75000"/>
                  </a:schemeClr>
                </a:solidFill>
              </a:rPr>
              <a:t> ERDF, IPA and NDICI </a:t>
            </a:r>
            <a:r>
              <a:rPr lang="hu-HU" sz="2400" dirty="0" err="1">
                <a:solidFill>
                  <a:schemeClr val="accent1">
                    <a:lumMod val="75000"/>
                  </a:schemeClr>
                </a:solidFill>
              </a:rPr>
              <a:t>funds</a:t>
            </a:r>
            <a:endParaRPr lang="hu-HU" sz="2400" dirty="0">
              <a:solidFill>
                <a:schemeClr val="accent1">
                  <a:lumMod val="75000"/>
                </a:schemeClr>
              </a:solidFill>
            </a:endParaRPr>
          </a:p>
          <a:p>
            <a:pPr>
              <a:buFont typeface="Wingdings" panose="05000000000000000000" pitchFamily="2" charset="2"/>
              <a:buChar char="§"/>
            </a:pPr>
            <a:r>
              <a:rPr lang="en-US" sz="2400" dirty="0">
                <a:solidFill>
                  <a:schemeClr val="accent1">
                    <a:lumMod val="75000"/>
                  </a:schemeClr>
                </a:solidFill>
              </a:rPr>
              <a:t>M</a:t>
            </a:r>
            <a:r>
              <a:rPr lang="hu-HU" sz="2400" dirty="0">
                <a:solidFill>
                  <a:schemeClr val="accent1">
                    <a:lumMod val="75000"/>
                  </a:schemeClr>
                </a:solidFill>
              </a:rPr>
              <a:t>aximum EU contribution is 80%</a:t>
            </a:r>
          </a:p>
          <a:p>
            <a:pPr>
              <a:buFont typeface="Wingdings" panose="05000000000000000000" pitchFamily="2" charset="2"/>
              <a:buChar char="§"/>
            </a:pPr>
            <a:r>
              <a:rPr lang="en-US" sz="2400" dirty="0">
                <a:solidFill>
                  <a:schemeClr val="accent1">
                    <a:lumMod val="75000"/>
                  </a:schemeClr>
                </a:solidFill>
              </a:rPr>
              <a:t>A</a:t>
            </a:r>
            <a:r>
              <a:rPr lang="hu-HU" sz="2400" dirty="0">
                <a:solidFill>
                  <a:schemeClr val="accent1">
                    <a:lumMod val="75000"/>
                  </a:schemeClr>
                </a:solidFill>
              </a:rPr>
              <a:t>llocated budget </a:t>
            </a:r>
            <a:r>
              <a:rPr lang="en-US" sz="2400" dirty="0">
                <a:solidFill>
                  <a:schemeClr val="accent1">
                    <a:lumMod val="75000"/>
                  </a:schemeClr>
                </a:solidFill>
              </a:rPr>
              <a:t>(EU contribution) </a:t>
            </a:r>
            <a:r>
              <a:rPr lang="hu-HU" sz="2400" dirty="0">
                <a:solidFill>
                  <a:schemeClr val="accent1">
                    <a:lumMod val="75000"/>
                  </a:schemeClr>
                </a:solidFill>
              </a:rPr>
              <a:t>for Specific Objective </a:t>
            </a:r>
            <a:r>
              <a:rPr lang="en-US" sz="2400" dirty="0">
                <a:solidFill>
                  <a:schemeClr val="accent1">
                    <a:lumMod val="75000"/>
                  </a:schemeClr>
                </a:solidFill>
              </a:rPr>
              <a:t>4</a:t>
            </a:r>
            <a:r>
              <a:rPr lang="hu-HU" sz="2400" dirty="0">
                <a:solidFill>
                  <a:schemeClr val="accent1">
                    <a:lumMod val="75000"/>
                  </a:schemeClr>
                </a:solidFill>
              </a:rPr>
              <a:t>.</a:t>
            </a:r>
            <a:r>
              <a:rPr lang="en-US" sz="2400" dirty="0">
                <a:solidFill>
                  <a:schemeClr val="accent1">
                    <a:lumMod val="75000"/>
                  </a:schemeClr>
                </a:solidFill>
              </a:rPr>
              <a:t>2</a:t>
            </a:r>
            <a:r>
              <a:rPr lang="hu-HU" sz="2400" dirty="0">
                <a:solidFill>
                  <a:schemeClr val="accent1">
                    <a:lumMod val="75000"/>
                  </a:schemeClr>
                </a:solidFill>
              </a:rPr>
              <a:t>: EUR </a:t>
            </a:r>
            <a:r>
              <a:rPr lang="en-US" sz="2400" dirty="0">
                <a:solidFill>
                  <a:schemeClr val="accent1">
                    <a:lumMod val="75000"/>
                  </a:schemeClr>
                </a:solidFill>
              </a:rPr>
              <a:t>25</a:t>
            </a:r>
            <a:r>
              <a:rPr lang="hu-HU" sz="2400" dirty="0">
                <a:solidFill>
                  <a:schemeClr val="accent1">
                    <a:lumMod val="75000"/>
                  </a:schemeClr>
                </a:solidFill>
              </a:rPr>
              <a:t>.</a:t>
            </a:r>
            <a:r>
              <a:rPr lang="en-US" sz="2400" dirty="0">
                <a:solidFill>
                  <a:schemeClr val="accent1">
                    <a:lumMod val="75000"/>
                  </a:schemeClr>
                </a:solidFill>
              </a:rPr>
              <a:t>651</a:t>
            </a:r>
            <a:r>
              <a:rPr lang="hu-HU" sz="2400" dirty="0">
                <a:solidFill>
                  <a:schemeClr val="accent1">
                    <a:lumMod val="75000"/>
                  </a:schemeClr>
                </a:solidFill>
              </a:rPr>
              <a:t>.</a:t>
            </a:r>
            <a:r>
              <a:rPr lang="en-US" sz="2400" dirty="0">
                <a:solidFill>
                  <a:schemeClr val="accent1">
                    <a:lumMod val="75000"/>
                  </a:schemeClr>
                </a:solidFill>
              </a:rPr>
              <a:t>401</a:t>
            </a:r>
            <a:r>
              <a:rPr lang="hu-HU" sz="2400" dirty="0">
                <a:solidFill>
                  <a:schemeClr val="accent1">
                    <a:lumMod val="75000"/>
                  </a:schemeClr>
                </a:solidFill>
              </a:rPr>
              <a:t>,</a:t>
            </a:r>
            <a:r>
              <a:rPr lang="en-US" sz="2400" dirty="0">
                <a:solidFill>
                  <a:schemeClr val="accent1">
                    <a:lumMod val="75000"/>
                  </a:schemeClr>
                </a:solidFill>
              </a:rPr>
              <a:t>75</a:t>
            </a:r>
            <a:endParaRPr lang="hu-HU" sz="2400" dirty="0">
              <a:solidFill>
                <a:schemeClr val="accent1">
                  <a:lumMod val="75000"/>
                </a:schemeClr>
              </a:solidFill>
            </a:endParaRPr>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36512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9115" y="304501"/>
            <a:ext cx="5522027" cy="707886"/>
          </a:xfrm>
          <a:prstGeom prst="rect">
            <a:avLst/>
          </a:prstGeom>
          <a:noFill/>
        </p:spPr>
        <p:txBody>
          <a:bodyPr wrap="square" rtlCol="0">
            <a:spAutoFit/>
          </a:bodyPr>
          <a:lstStyle/>
          <a:p>
            <a:pPr algn="l"/>
            <a:r>
              <a:rPr lang="en-US" sz="4000" dirty="0">
                <a:solidFill>
                  <a:schemeClr val="accent1">
                    <a:lumMod val="75000"/>
                  </a:schemeClr>
                </a:solidFill>
              </a:rPr>
              <a:t>Programme Priorities</a:t>
            </a:r>
            <a:endParaRPr lang="en-GB" sz="4000" dirty="0">
              <a:solidFill>
                <a:schemeClr val="accent1">
                  <a:lumMod val="7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44824"/>
            <a:ext cx="7510286" cy="42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74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9738" y="349751"/>
            <a:ext cx="5522027" cy="707886"/>
          </a:xfrm>
          <a:prstGeom prst="rect">
            <a:avLst/>
          </a:prstGeom>
          <a:noFill/>
        </p:spPr>
        <p:txBody>
          <a:bodyPr wrap="square" rtlCol="0">
            <a:spAutoFit/>
          </a:bodyPr>
          <a:lstStyle/>
          <a:p>
            <a:pPr algn="l"/>
            <a:r>
              <a:rPr lang="en-US" sz="4000" dirty="0">
                <a:solidFill>
                  <a:schemeClr val="accent1">
                    <a:lumMod val="75000"/>
                  </a:schemeClr>
                </a:solidFill>
              </a:rPr>
              <a:t>Priority 4 Governance</a:t>
            </a:r>
            <a:endParaRPr lang="en-GB" sz="4000" dirty="0">
              <a:solidFill>
                <a:schemeClr val="accent1">
                  <a:lumMod val="75000"/>
                </a:schemeClr>
              </a:solidFill>
            </a:endParaRPr>
          </a:p>
        </p:txBody>
      </p:sp>
      <p:sp>
        <p:nvSpPr>
          <p:cNvPr id="3" name="Rectangle 2"/>
          <p:cNvSpPr/>
          <p:nvPr/>
        </p:nvSpPr>
        <p:spPr>
          <a:xfrm>
            <a:off x="819397" y="1352128"/>
            <a:ext cx="9273510" cy="461665"/>
          </a:xfrm>
          <a:prstGeom prst="rect">
            <a:avLst/>
          </a:prstGeom>
          <a:solidFill>
            <a:schemeClr val="accent1">
              <a:lumMod val="40000"/>
              <a:lumOff val="60000"/>
              <a:alpha val="83000"/>
            </a:schemeClr>
          </a:solidFill>
          <a:ln>
            <a:solidFill>
              <a:schemeClr val="accent1"/>
            </a:solidFill>
          </a:ln>
        </p:spPr>
        <p:txBody>
          <a:bodyPr wrap="square">
            <a:spAutoFit/>
          </a:bodyPr>
          <a:lstStyle/>
          <a:p>
            <a:pPr algn="ctr"/>
            <a:r>
              <a:rPr lang="en-US" sz="2400" b="1" dirty="0">
                <a:solidFill>
                  <a:schemeClr val="accent1">
                    <a:lumMod val="75000"/>
                  </a:schemeClr>
                </a:solidFill>
              </a:rPr>
              <a:t>Priority 4: A better cooperation governance in the Danube Region</a:t>
            </a:r>
            <a:endParaRPr lang="en-GB" sz="2400" b="1" dirty="0">
              <a:solidFill>
                <a:schemeClr val="accent1">
                  <a:lumMod val="75000"/>
                </a:schemeClr>
              </a:solidFill>
            </a:endParaRPr>
          </a:p>
        </p:txBody>
      </p:sp>
      <p:sp>
        <p:nvSpPr>
          <p:cNvPr id="7" name="Rectangle 6"/>
          <p:cNvSpPr/>
          <p:nvPr/>
        </p:nvSpPr>
        <p:spPr>
          <a:xfrm>
            <a:off x="819396" y="2108284"/>
            <a:ext cx="4370121" cy="4001095"/>
          </a:xfrm>
          <a:prstGeom prst="rect">
            <a:avLst/>
          </a:prstGeom>
          <a:ln>
            <a:solidFill>
              <a:schemeClr val="accent1">
                <a:lumMod val="60000"/>
                <a:lumOff val="40000"/>
              </a:schemeClr>
            </a:solidFill>
          </a:ln>
        </p:spPr>
        <p:txBody>
          <a:bodyPr wrap="square">
            <a:spAutoFit/>
          </a:bodyPr>
          <a:lstStyle/>
          <a:p>
            <a:r>
              <a:rPr lang="en-US" sz="2000" i="1" dirty="0">
                <a:solidFill>
                  <a:schemeClr val="accent1">
                    <a:lumMod val="75000"/>
                  </a:schemeClr>
                </a:solidFill>
              </a:rPr>
              <a:t>S.O.: 4.1. Enhance institutional capacity of public authorities and stakeholders to implement macro-regional strategies and sea-basin strategies, as well as other territorial strategies </a:t>
            </a:r>
          </a:p>
          <a:p>
            <a:endParaRPr lang="en-US" sz="800" i="1" dirty="0">
              <a:solidFill>
                <a:schemeClr val="accent1">
                  <a:lumMod val="75000"/>
                </a:schemeClr>
              </a:solidFill>
            </a:endParaRPr>
          </a:p>
          <a:p>
            <a:pPr lvl="0"/>
            <a:r>
              <a:rPr lang="de-DE" sz="2000" i="1" u="sng" dirty="0">
                <a:solidFill>
                  <a:srgbClr val="365F91"/>
                </a:solidFill>
              </a:rPr>
              <a:t>Support to the EUSDR governance</a:t>
            </a:r>
          </a:p>
          <a:p>
            <a:pPr marL="742950" lvl="1" indent="-285750">
              <a:buFont typeface="Cambria" panose="02040503050406030204" pitchFamily="18" charset="0"/>
              <a:buChar char="-"/>
            </a:pPr>
            <a:r>
              <a:rPr lang="de-DE" sz="2000" i="1" dirty="0">
                <a:solidFill>
                  <a:srgbClr val="365F91"/>
                </a:solidFill>
              </a:rPr>
              <a:t>Direct support for Priority Areas Coordinators / PAC</a:t>
            </a:r>
          </a:p>
          <a:p>
            <a:pPr marL="742950" lvl="1" indent="-285750">
              <a:buFont typeface="Cambria" panose="02040503050406030204" pitchFamily="18" charset="0"/>
              <a:buChar char="-"/>
            </a:pPr>
            <a:r>
              <a:rPr lang="de-DE" sz="2000" i="1" dirty="0">
                <a:solidFill>
                  <a:srgbClr val="365F91"/>
                </a:solidFill>
              </a:rPr>
              <a:t>Danube Strategy Point / DSP</a:t>
            </a:r>
          </a:p>
          <a:p>
            <a:pPr marL="742950" lvl="1" indent="-285750">
              <a:buFont typeface="Cambria" panose="02040503050406030204" pitchFamily="18" charset="0"/>
              <a:buChar char="-"/>
            </a:pPr>
            <a:r>
              <a:rPr lang="de-DE" sz="2000" i="1" dirty="0">
                <a:solidFill>
                  <a:srgbClr val="365F91"/>
                </a:solidFill>
              </a:rPr>
              <a:t>Seed Money / Small Project funding facility</a:t>
            </a:r>
          </a:p>
          <a:p>
            <a:pPr marL="742950" lvl="1" indent="-285750">
              <a:buFont typeface="Cambria" panose="02040503050406030204" pitchFamily="18" charset="0"/>
              <a:buChar char="-"/>
            </a:pPr>
            <a:endParaRPr lang="de-DE" sz="800" i="1" dirty="0">
              <a:solidFill>
                <a:srgbClr val="365F91"/>
              </a:solidFill>
            </a:endParaRPr>
          </a:p>
          <a:p>
            <a:pPr algn="ctr"/>
            <a:r>
              <a:rPr lang="en-US" b="1" i="1" u="sng" dirty="0">
                <a:solidFill>
                  <a:srgbClr val="FF0000"/>
                </a:solidFill>
              </a:rPr>
              <a:t>RESTRICTED</a:t>
            </a:r>
            <a:r>
              <a:rPr lang="en-US" b="1" i="1" dirty="0">
                <a:solidFill>
                  <a:srgbClr val="FF0000"/>
                </a:solidFill>
              </a:rPr>
              <a:t> </a:t>
            </a:r>
            <a:r>
              <a:rPr lang="en-US" b="1" i="1" dirty="0" err="1">
                <a:solidFill>
                  <a:srgbClr val="FF0000"/>
                </a:solidFill>
              </a:rPr>
              <a:t>CfPs</a:t>
            </a:r>
            <a:r>
              <a:rPr lang="en-US" b="1" i="1" dirty="0">
                <a:solidFill>
                  <a:srgbClr val="FF0000"/>
                </a:solidFill>
              </a:rPr>
              <a:t> only!</a:t>
            </a:r>
            <a:endParaRPr lang="en-GB" b="1" i="1" dirty="0">
              <a:solidFill>
                <a:srgbClr val="FF0000"/>
              </a:solidFill>
            </a:endParaRPr>
          </a:p>
        </p:txBody>
      </p:sp>
      <p:sp>
        <p:nvSpPr>
          <p:cNvPr id="8" name="Rectangle 7"/>
          <p:cNvSpPr/>
          <p:nvPr/>
        </p:nvSpPr>
        <p:spPr>
          <a:xfrm>
            <a:off x="5411188" y="2108284"/>
            <a:ext cx="5799117" cy="4370427"/>
          </a:xfrm>
          <a:prstGeom prst="rect">
            <a:avLst/>
          </a:prstGeom>
          <a:solidFill>
            <a:schemeClr val="accent1">
              <a:lumMod val="20000"/>
              <a:lumOff val="80000"/>
              <a:alpha val="38000"/>
            </a:schemeClr>
          </a:solidFill>
          <a:ln>
            <a:solidFill>
              <a:schemeClr val="accent1">
                <a:lumMod val="60000"/>
                <a:lumOff val="40000"/>
              </a:schemeClr>
            </a:solidFill>
          </a:ln>
        </p:spPr>
        <p:txBody>
          <a:bodyPr wrap="square">
            <a:spAutoFit/>
          </a:bodyPr>
          <a:lstStyle/>
          <a:p>
            <a:r>
              <a:rPr lang="en-US" sz="2400" b="1" dirty="0">
                <a:solidFill>
                  <a:schemeClr val="accent1">
                    <a:lumMod val="75000"/>
                  </a:schemeClr>
                </a:solidFill>
              </a:rPr>
              <a:t>S.O.: 4.2 Increased institutional capacities for territorial and macro-regional governance</a:t>
            </a:r>
          </a:p>
          <a:p>
            <a:endParaRPr lang="en-US" sz="2400" dirty="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“Standard” projects</a:t>
            </a: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1400" dirty="0">
              <a:solidFill>
                <a:schemeClr val="accent1">
                  <a:lumMod val="75000"/>
                </a:schemeClr>
              </a:solidFill>
            </a:endParaRPr>
          </a:p>
        </p:txBody>
      </p:sp>
      <p:sp>
        <p:nvSpPr>
          <p:cNvPr id="9" name="Left Arrow 8"/>
          <p:cNvSpPr/>
          <p:nvPr/>
        </p:nvSpPr>
        <p:spPr>
          <a:xfrm rot="2077816">
            <a:off x="8262532" y="4135188"/>
            <a:ext cx="3622321" cy="200054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30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pic>
        <p:nvPicPr>
          <p:cNvPr id="3" name="Kép 73" descr="84_MAP_C02_DTP_N3_NetMig-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33" y="2129076"/>
            <a:ext cx="5503545" cy="4114800"/>
          </a:xfrm>
          <a:prstGeom prst="rect">
            <a:avLst/>
          </a:prstGeom>
          <a:noFill/>
          <a:ln>
            <a:noFill/>
          </a:ln>
        </p:spPr>
      </p:pic>
      <p:sp>
        <p:nvSpPr>
          <p:cNvPr id="4" name="Title 1">
            <a:extLst>
              <a:ext uri="{FF2B5EF4-FFF2-40B4-BE49-F238E27FC236}">
                <a16:creationId xmlns:a16="http://schemas.microsoft.com/office/drawing/2014/main" id="{635AA480-6088-0B46-AA5E-AEFA44F16E73}"/>
              </a:ext>
            </a:extLst>
          </p:cNvPr>
          <p:cNvSpPr>
            <a:spLocks noGrp="1"/>
          </p:cNvSpPr>
          <p:nvPr>
            <p:ph type="title"/>
          </p:nvPr>
        </p:nvSpPr>
        <p:spPr>
          <a:xfrm>
            <a:off x="651933" y="1264397"/>
            <a:ext cx="10888134" cy="864680"/>
          </a:xfrm>
        </p:spPr>
        <p:txBody>
          <a:bodyPr>
            <a:normAutofit/>
          </a:bodyPr>
          <a:lstStyle/>
          <a:p>
            <a:r>
              <a:rPr lang="en-US" sz="3600" dirty="0">
                <a:solidFill>
                  <a:schemeClr val="accent1">
                    <a:lumMod val="75000"/>
                  </a:schemeClr>
                </a:solidFill>
                <a:latin typeface="+mn-lt"/>
              </a:rPr>
              <a:t>Challenges</a:t>
            </a:r>
            <a:endParaRPr lang="en-GB" sz="3600" dirty="0">
              <a:solidFill>
                <a:schemeClr val="accent1">
                  <a:lumMod val="75000"/>
                </a:schemeClr>
              </a:solidFill>
              <a:latin typeface="+mn-lt"/>
            </a:endParaRPr>
          </a:p>
        </p:txBody>
      </p:sp>
      <p:sp>
        <p:nvSpPr>
          <p:cNvPr id="5" name="Rectangle 4"/>
          <p:cNvSpPr/>
          <p:nvPr/>
        </p:nvSpPr>
        <p:spPr>
          <a:xfrm>
            <a:off x="6155478" y="1795076"/>
            <a:ext cx="5660470" cy="5062924"/>
          </a:xfrm>
          <a:prstGeom prst="rect">
            <a:avLst/>
          </a:prstGeom>
          <a:ln>
            <a:noFill/>
          </a:ln>
        </p:spPr>
        <p:txBody>
          <a:bodyPr wrap="square">
            <a:spAutoFit/>
          </a:bodyPr>
          <a:lstStyle/>
          <a:p>
            <a:pPr marL="342900" lvl="0" indent="-342900">
              <a:spcBef>
                <a:spcPts val="300"/>
              </a:spcBef>
              <a:buFont typeface="Wingdings" panose="05000000000000000000" pitchFamily="2" charset="2"/>
              <a:buChar char="§"/>
            </a:pPr>
            <a:r>
              <a:rPr lang="en-US" sz="2200" dirty="0">
                <a:solidFill>
                  <a:schemeClr val="accent1">
                    <a:lumMod val="75000"/>
                  </a:schemeClr>
                </a:solidFill>
              </a:rPr>
              <a:t>Huge discrepancies in territorial development (-policies) across the DR</a:t>
            </a:r>
          </a:p>
          <a:p>
            <a:pPr marL="342900" lvl="0" indent="-342900">
              <a:spcBef>
                <a:spcPts val="300"/>
              </a:spcBef>
              <a:buFont typeface="Wingdings" panose="05000000000000000000" pitchFamily="2" charset="2"/>
              <a:buChar char="§"/>
            </a:pPr>
            <a:r>
              <a:rPr lang="en-US" sz="2200" dirty="0">
                <a:solidFill>
                  <a:schemeClr val="accent1">
                    <a:lumMod val="75000"/>
                  </a:schemeClr>
                </a:solidFill>
              </a:rPr>
              <a:t>Institutional integration  / cooperation across borders lagging behind</a:t>
            </a:r>
          </a:p>
          <a:p>
            <a:pPr marL="342900" lvl="0" indent="-342900">
              <a:spcBef>
                <a:spcPts val="300"/>
              </a:spcBef>
              <a:buFont typeface="Wingdings" panose="05000000000000000000" pitchFamily="2" charset="2"/>
              <a:buChar char="§"/>
            </a:pPr>
            <a:r>
              <a:rPr lang="en-US" sz="2200" dirty="0">
                <a:solidFill>
                  <a:schemeClr val="accent1">
                    <a:lumMod val="75000"/>
                  </a:schemeClr>
                </a:solidFill>
              </a:rPr>
              <a:t>Urban-rural divide – lack of polycentric development</a:t>
            </a:r>
          </a:p>
          <a:p>
            <a:pPr marL="342900" lvl="0" indent="-342900">
              <a:spcBef>
                <a:spcPts val="300"/>
              </a:spcBef>
              <a:buFont typeface="Wingdings" panose="05000000000000000000" pitchFamily="2" charset="2"/>
              <a:buChar char="§"/>
            </a:pPr>
            <a:r>
              <a:rPr lang="en-US" sz="2200" dirty="0">
                <a:solidFill>
                  <a:schemeClr val="accent1">
                    <a:lumMod val="75000"/>
                  </a:schemeClr>
                </a:solidFill>
              </a:rPr>
              <a:t>Insufficient local and civil participation in territorial development processes</a:t>
            </a:r>
          </a:p>
          <a:p>
            <a:pPr marL="342900" lvl="0" indent="-342900">
              <a:spcBef>
                <a:spcPts val="300"/>
              </a:spcBef>
              <a:buFont typeface="Wingdings" panose="05000000000000000000" pitchFamily="2" charset="2"/>
              <a:buChar char="§"/>
            </a:pPr>
            <a:r>
              <a:rPr lang="en-US" sz="2200" dirty="0">
                <a:solidFill>
                  <a:schemeClr val="accent1">
                    <a:lumMod val="75000"/>
                  </a:schemeClr>
                </a:solidFill>
              </a:rPr>
              <a:t>Missing (institutional) capacities for developing, applying, adapting and implementing integrated territorial development policies </a:t>
            </a:r>
          </a:p>
          <a:p>
            <a:pPr marL="342900" lvl="0" indent="-342900">
              <a:spcBef>
                <a:spcPts val="300"/>
              </a:spcBef>
              <a:buFont typeface="Wingdings" panose="05000000000000000000" pitchFamily="2" charset="2"/>
              <a:buChar char="§"/>
            </a:pPr>
            <a:r>
              <a:rPr lang="en-US" sz="2200" dirty="0">
                <a:solidFill>
                  <a:schemeClr val="accent1">
                    <a:lumMod val="75000"/>
                  </a:schemeClr>
                </a:solidFill>
              </a:rPr>
              <a:t>…</a:t>
            </a:r>
          </a:p>
          <a:p>
            <a:pPr marL="342900" lvl="0" indent="-342900">
              <a:spcBef>
                <a:spcPts val="300"/>
              </a:spcBef>
              <a:buFont typeface="Wingdings" panose="05000000000000000000" pitchFamily="2" charset="2"/>
              <a:buChar char="§"/>
            </a:pPr>
            <a:endParaRPr lang="en-GB" sz="2200" dirty="0">
              <a:solidFill>
                <a:schemeClr val="accent1">
                  <a:lumMod val="75000"/>
                </a:schemeClr>
              </a:solidFill>
            </a:endParaRPr>
          </a:p>
        </p:txBody>
      </p:sp>
    </p:spTree>
    <p:extLst>
      <p:ext uri="{BB962C8B-B14F-4D97-AF65-F5344CB8AC3E}">
        <p14:creationId xmlns:p14="http://schemas.microsoft.com/office/powerpoint/2010/main" val="70477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9706" y="2054431"/>
            <a:ext cx="10390909" cy="4431983"/>
          </a:xfrm>
          <a:prstGeom prst="rect">
            <a:avLst/>
          </a:prstGeom>
          <a:ln>
            <a:noFill/>
          </a:ln>
        </p:spPr>
        <p:txBody>
          <a:bodyPr wrap="square">
            <a:spAutoFit/>
          </a:bodyPr>
          <a:lstStyle/>
          <a:p>
            <a:pPr marL="342900" lvl="0" indent="-342900">
              <a:spcBef>
                <a:spcPts val="600"/>
              </a:spcBef>
              <a:spcAft>
                <a:spcPts val="600"/>
              </a:spcAft>
              <a:buFont typeface="Wingdings" panose="05000000000000000000" pitchFamily="2" charset="2"/>
              <a:buChar char="§"/>
            </a:pPr>
            <a:r>
              <a:rPr lang="en-GB" sz="2200" b="1" dirty="0">
                <a:solidFill>
                  <a:srgbClr val="7030A0"/>
                </a:solidFill>
              </a:rPr>
              <a:t>Integrated governance models for addressing </a:t>
            </a:r>
            <a:r>
              <a:rPr lang="en-GB" sz="2200" b="1" u="sng" dirty="0">
                <a:solidFill>
                  <a:srgbClr val="7030A0"/>
                </a:solidFill>
              </a:rPr>
              <a:t>challenges arising from demographic change</a:t>
            </a:r>
            <a:r>
              <a:rPr lang="en-GB" sz="2200" b="1" dirty="0">
                <a:solidFill>
                  <a:srgbClr val="7030A0"/>
                </a:solidFill>
              </a:rPr>
              <a:t> (e.g. aging, depopulation, brain drain)</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Integrated </a:t>
            </a:r>
            <a:r>
              <a:rPr lang="en-GB" sz="2200" u="sng" dirty="0">
                <a:solidFill>
                  <a:schemeClr val="accent1">
                    <a:lumMod val="75000"/>
                  </a:schemeClr>
                </a:solidFill>
              </a:rPr>
              <a:t>urban-rural governance models </a:t>
            </a:r>
            <a:r>
              <a:rPr lang="en-GB" sz="2200" dirty="0">
                <a:solidFill>
                  <a:schemeClr val="accent1">
                    <a:lumMod val="75000"/>
                  </a:schemeClr>
                </a:solidFill>
              </a:rPr>
              <a:t>including specific territorial development strategies for rural/</a:t>
            </a:r>
            <a:r>
              <a:rPr lang="en-GB" sz="2200" b="1" dirty="0">
                <a:solidFill>
                  <a:srgbClr val="7030A0"/>
                </a:solidFill>
              </a:rPr>
              <a:t>remote areas </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Support for more and stronger inter-institutional relations for the integrated development of </a:t>
            </a:r>
            <a:r>
              <a:rPr lang="en-GB" sz="2200" u="sng" dirty="0">
                <a:solidFill>
                  <a:schemeClr val="accent1">
                    <a:lumMod val="75000"/>
                  </a:schemeClr>
                </a:solidFill>
              </a:rPr>
              <a:t>transboundary functional areas</a:t>
            </a:r>
            <a:endParaRPr lang="en-GB" sz="2200" dirty="0">
              <a:solidFill>
                <a:schemeClr val="accent1">
                  <a:lumMod val="75000"/>
                </a:schemeClr>
              </a:solidFill>
            </a:endParaRPr>
          </a:p>
          <a:p>
            <a:pPr marL="342900" lvl="0" indent="-342900">
              <a:spcBef>
                <a:spcPts val="600"/>
              </a:spcBef>
              <a:spcAft>
                <a:spcPts val="600"/>
              </a:spcAft>
              <a:buFont typeface="Wingdings" panose="05000000000000000000" pitchFamily="2" charset="2"/>
              <a:buChar char="§"/>
            </a:pPr>
            <a:r>
              <a:rPr lang="en-GB" sz="2200" u="sng" dirty="0">
                <a:solidFill>
                  <a:schemeClr val="accent1">
                    <a:lumMod val="75000"/>
                  </a:schemeClr>
                </a:solidFill>
              </a:rPr>
              <a:t>Capacity building</a:t>
            </a:r>
            <a:r>
              <a:rPr lang="en-GB" sz="2200" dirty="0">
                <a:solidFill>
                  <a:schemeClr val="accent1">
                    <a:lumMod val="75000"/>
                  </a:schemeClr>
                </a:solidFill>
              </a:rPr>
              <a:t> considering especially a better involvement of </a:t>
            </a:r>
            <a:r>
              <a:rPr lang="en-GB" sz="2200" u="sng" dirty="0">
                <a:solidFill>
                  <a:schemeClr val="accent1">
                    <a:lumMod val="75000"/>
                  </a:schemeClr>
                </a:solidFill>
              </a:rPr>
              <a:t>local and regional public bodies as well as </a:t>
            </a:r>
            <a:r>
              <a:rPr lang="en-GB" sz="2200" b="1" u="sng" dirty="0">
                <a:solidFill>
                  <a:srgbClr val="7030A0"/>
                </a:solidFill>
              </a:rPr>
              <a:t>civic actors</a:t>
            </a:r>
            <a:r>
              <a:rPr lang="en-GB" sz="2200" b="1" dirty="0">
                <a:solidFill>
                  <a:srgbClr val="7030A0"/>
                </a:solidFill>
              </a:rPr>
              <a:t> </a:t>
            </a:r>
            <a:r>
              <a:rPr lang="en-GB" sz="2200" dirty="0">
                <a:solidFill>
                  <a:schemeClr val="accent1">
                    <a:lumMod val="75000"/>
                  </a:schemeClr>
                </a:solidFill>
              </a:rPr>
              <a:t>in transnational policy making, territorial development frameworks and governance models</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Support for the </a:t>
            </a:r>
            <a:r>
              <a:rPr lang="en-GB" sz="2200" b="1" u="sng" dirty="0">
                <a:solidFill>
                  <a:srgbClr val="7030A0"/>
                </a:solidFill>
              </a:rPr>
              <a:t>monitoring and analysis of territorial processes </a:t>
            </a:r>
            <a:r>
              <a:rPr lang="en-GB" sz="2200" dirty="0">
                <a:solidFill>
                  <a:schemeClr val="accent1">
                    <a:lumMod val="75000"/>
                  </a:schemeClr>
                </a:solidFill>
              </a:rPr>
              <a:t>affecting the cohesion and cooperation of the Danube Region</a:t>
            </a:r>
            <a:endParaRPr lang="de-DE" sz="800" i="1" dirty="0">
              <a:solidFill>
                <a:srgbClr val="365F91"/>
              </a:solidFill>
            </a:endParaRPr>
          </a:p>
        </p:txBody>
      </p:sp>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270659"/>
            <a:ext cx="10888134" cy="783772"/>
          </a:xfrm>
        </p:spPr>
        <p:txBody>
          <a:bodyPr>
            <a:normAutofit/>
          </a:bodyPr>
          <a:lstStyle/>
          <a:p>
            <a:r>
              <a:rPr lang="en-US" sz="3600" dirty="0">
                <a:solidFill>
                  <a:schemeClr val="accent1">
                    <a:lumMod val="75000"/>
                  </a:schemeClr>
                </a:solidFill>
                <a:latin typeface="+mn-lt"/>
              </a:rPr>
              <a:t>Focus</a:t>
            </a:r>
            <a:endParaRPr lang="en-GB" sz="3600" dirty="0">
              <a:solidFill>
                <a:schemeClr val="accent1">
                  <a:lumMod val="75000"/>
                </a:schemeClr>
              </a:solidFill>
              <a:latin typeface="+mn-lt"/>
            </a:endParaRPr>
          </a:p>
        </p:txBody>
      </p:sp>
      <p:sp>
        <p:nvSpPr>
          <p:cNvPr id="9" name="TextBox 8"/>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Tree>
    <p:extLst>
      <p:ext uri="{BB962C8B-B14F-4D97-AF65-F5344CB8AC3E}">
        <p14:creationId xmlns:p14="http://schemas.microsoft.com/office/powerpoint/2010/main" val="180299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270659"/>
            <a:ext cx="10888134" cy="783772"/>
          </a:xfrm>
        </p:spPr>
        <p:txBody>
          <a:bodyPr>
            <a:normAutofit/>
          </a:bodyPr>
          <a:lstStyle/>
          <a:p>
            <a:r>
              <a:rPr lang="en-US" sz="3600" dirty="0">
                <a:solidFill>
                  <a:schemeClr val="accent1">
                    <a:lumMod val="75000"/>
                  </a:schemeClr>
                </a:solidFill>
                <a:latin typeface="+mn-lt"/>
              </a:rPr>
              <a:t>Focus</a:t>
            </a:r>
            <a:endParaRPr lang="en-GB" sz="3600" dirty="0">
              <a:solidFill>
                <a:schemeClr val="accent1">
                  <a:lumMod val="75000"/>
                </a:schemeClr>
              </a:solidFill>
              <a:latin typeface="+mn-lt"/>
            </a:endParaRPr>
          </a:p>
        </p:txBody>
      </p:sp>
      <p:sp>
        <p:nvSpPr>
          <p:cNvPr id="3" name="Rectangle 2"/>
          <p:cNvSpPr/>
          <p:nvPr/>
        </p:nvSpPr>
        <p:spPr>
          <a:xfrm>
            <a:off x="651933" y="2060944"/>
            <a:ext cx="10402784" cy="310854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The improved provision of </a:t>
            </a:r>
            <a:r>
              <a:rPr lang="en-GB" sz="2200" b="1" u="sng" dirty="0">
                <a:solidFill>
                  <a:srgbClr val="7030A0"/>
                </a:solidFill>
              </a:rPr>
              <a:t>public services of general interest </a:t>
            </a:r>
            <a:r>
              <a:rPr lang="en-GB" sz="2200" b="1" dirty="0">
                <a:solidFill>
                  <a:srgbClr val="7030A0"/>
                </a:solidFill>
              </a:rPr>
              <a:t>and </a:t>
            </a:r>
            <a:r>
              <a:rPr lang="en-GB" sz="2200" b="1" u="sng" dirty="0">
                <a:solidFill>
                  <a:srgbClr val="7030A0"/>
                </a:solidFill>
              </a:rPr>
              <a:t>digitalization</a:t>
            </a:r>
            <a:r>
              <a:rPr lang="en-GB" sz="2200" b="1" dirty="0">
                <a:solidFill>
                  <a:srgbClr val="7030A0"/>
                </a:solidFill>
              </a:rPr>
              <a:t> </a:t>
            </a:r>
            <a:r>
              <a:rPr lang="en-GB" sz="2200" dirty="0">
                <a:solidFill>
                  <a:schemeClr val="accent1">
                    <a:lumMod val="75000"/>
                  </a:schemeClr>
                </a:solidFill>
              </a:rPr>
              <a:t>to be considered as </a:t>
            </a:r>
            <a:r>
              <a:rPr lang="en-GB" sz="2200" u="sng" dirty="0">
                <a:solidFill>
                  <a:schemeClr val="accent1">
                    <a:lumMod val="75000"/>
                  </a:schemeClr>
                </a:solidFill>
              </a:rPr>
              <a:t>horizontal elements</a:t>
            </a:r>
          </a:p>
          <a:p>
            <a:pPr marL="34290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All measures shall substantially take into account existing main territorial/spatial development frameworks such as the </a:t>
            </a:r>
            <a:r>
              <a:rPr lang="en-GB" sz="2200" u="sng" dirty="0">
                <a:solidFill>
                  <a:schemeClr val="accent1">
                    <a:lumMod val="75000"/>
                  </a:schemeClr>
                </a:solidFill>
              </a:rPr>
              <a:t>Territorial agenda 2030 </a:t>
            </a:r>
            <a:r>
              <a:rPr lang="en-GB" sz="2200" dirty="0">
                <a:solidFill>
                  <a:schemeClr val="accent1">
                    <a:lumMod val="75000"/>
                  </a:schemeClr>
                </a:solidFill>
              </a:rPr>
              <a:t>or the </a:t>
            </a:r>
            <a:r>
              <a:rPr lang="en-GB" sz="2200" u="sng" dirty="0">
                <a:solidFill>
                  <a:schemeClr val="accent1">
                    <a:lumMod val="75000"/>
                  </a:schemeClr>
                </a:solidFill>
              </a:rPr>
              <a:t>New Leipzig Charter</a:t>
            </a:r>
          </a:p>
          <a:p>
            <a:pPr marL="342900" indent="-342900">
              <a:spcBef>
                <a:spcPts val="600"/>
              </a:spcBef>
              <a:spcAft>
                <a:spcPts val="600"/>
              </a:spcAft>
              <a:buFont typeface="Wingdings" panose="05000000000000000000" pitchFamily="2" charset="2"/>
              <a:buChar char="§"/>
            </a:pPr>
            <a:r>
              <a:rPr lang="en-GB" sz="2200" u="sng" dirty="0">
                <a:solidFill>
                  <a:schemeClr val="accent1">
                    <a:lumMod val="75000"/>
                  </a:schemeClr>
                </a:solidFill>
              </a:rPr>
              <a:t>Integrated / holistic approaches expected </a:t>
            </a:r>
            <a:r>
              <a:rPr lang="en-GB" sz="2200" dirty="0">
                <a:solidFill>
                  <a:schemeClr val="accent1">
                    <a:lumMod val="75000"/>
                  </a:schemeClr>
                </a:solidFill>
              </a:rPr>
              <a:t>- not only by integration of different administrative levels but also through embedding sectorial aspects like transport or accessibility into broader territorial governance scenarios</a:t>
            </a:r>
          </a:p>
        </p:txBody>
      </p:sp>
      <p:sp>
        <p:nvSpPr>
          <p:cNvPr id="8" name="TextBox 7"/>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Tree>
    <p:extLst>
      <p:ext uri="{BB962C8B-B14F-4D97-AF65-F5344CB8AC3E}">
        <p14:creationId xmlns:p14="http://schemas.microsoft.com/office/powerpoint/2010/main" val="84694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467177"/>
            <a:ext cx="10888134" cy="783772"/>
          </a:xfrm>
        </p:spPr>
        <p:txBody>
          <a:bodyPr>
            <a:normAutofit/>
          </a:bodyPr>
          <a:lstStyle/>
          <a:p>
            <a:r>
              <a:rPr lang="en-US" sz="3600" dirty="0">
                <a:solidFill>
                  <a:schemeClr val="accent1">
                    <a:lumMod val="75000"/>
                  </a:schemeClr>
                </a:solidFill>
                <a:latin typeface="+mn-lt"/>
              </a:rPr>
              <a:t>Partnership </a:t>
            </a:r>
            <a:endParaRPr lang="en-GB" sz="3600" dirty="0">
              <a:solidFill>
                <a:schemeClr val="accent1">
                  <a:lumMod val="75000"/>
                </a:schemeClr>
              </a:solidFill>
              <a:latin typeface="+mn-lt"/>
            </a:endParaRPr>
          </a:p>
        </p:txBody>
      </p:sp>
      <p:sp>
        <p:nvSpPr>
          <p:cNvPr id="3" name="Rectangle 2"/>
          <p:cNvSpPr/>
          <p:nvPr/>
        </p:nvSpPr>
        <p:spPr>
          <a:xfrm>
            <a:off x="651933" y="2447467"/>
            <a:ext cx="10402784" cy="187743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GB" sz="2400" dirty="0">
                <a:solidFill>
                  <a:schemeClr val="accent1">
                    <a:lumMod val="75000"/>
                  </a:schemeClr>
                </a:solidFill>
              </a:rPr>
              <a:t>Critical mix of PPs, reflecting the integrated / holistic character of S.O. 4.2</a:t>
            </a:r>
          </a:p>
          <a:p>
            <a:pPr marL="342900" indent="-342900">
              <a:spcBef>
                <a:spcPts val="600"/>
              </a:spcBef>
              <a:spcAft>
                <a:spcPts val="600"/>
              </a:spcAft>
              <a:buFont typeface="Wingdings" panose="05000000000000000000" pitchFamily="2" charset="2"/>
              <a:buChar char="§"/>
            </a:pPr>
            <a:r>
              <a:rPr lang="en-GB" sz="2400" dirty="0">
                <a:solidFill>
                  <a:schemeClr val="accent1">
                    <a:lumMod val="75000"/>
                  </a:schemeClr>
                </a:solidFill>
              </a:rPr>
              <a:t>Strong local and civic ownership expected</a:t>
            </a:r>
            <a:endParaRPr lang="en-GB" sz="2400" u="sng" dirty="0">
              <a:solidFill>
                <a:schemeClr val="accent1">
                  <a:lumMod val="75000"/>
                </a:schemeClr>
              </a:solidFill>
            </a:endParaRPr>
          </a:p>
          <a:p>
            <a:pPr marL="342900" indent="-342900">
              <a:spcBef>
                <a:spcPts val="600"/>
              </a:spcBef>
              <a:spcAft>
                <a:spcPts val="600"/>
              </a:spcAft>
              <a:buFont typeface="Wingdings" panose="05000000000000000000" pitchFamily="2" charset="2"/>
              <a:buChar char="§"/>
            </a:pPr>
            <a:r>
              <a:rPr lang="en-US" sz="2400" dirty="0">
                <a:solidFill>
                  <a:schemeClr val="accent1">
                    <a:lumMod val="75000"/>
                  </a:schemeClr>
                </a:solidFill>
              </a:rPr>
              <a:t>Exact composition and size depending on individual topic(s) but sufficient “weight” for leaving a footprint on transnational level is indispensable </a:t>
            </a:r>
            <a:endParaRPr lang="en-GB" sz="2400" dirty="0">
              <a:solidFill>
                <a:schemeClr val="accent1">
                  <a:lumMod val="75000"/>
                </a:schemeClr>
              </a:solidFill>
            </a:endParaRPr>
          </a:p>
        </p:txBody>
      </p:sp>
      <p:sp>
        <p:nvSpPr>
          <p:cNvPr id="5" name="TextBox 4"/>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Tree>
    <p:extLst>
      <p:ext uri="{BB962C8B-B14F-4D97-AF65-F5344CB8AC3E}">
        <p14:creationId xmlns:p14="http://schemas.microsoft.com/office/powerpoint/2010/main" val="398964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AA480-6088-0B46-AA5E-AEFA44F16E73}"/>
              </a:ext>
            </a:extLst>
          </p:cNvPr>
          <p:cNvSpPr>
            <a:spLocks noGrp="1"/>
          </p:cNvSpPr>
          <p:nvPr>
            <p:ph type="title"/>
          </p:nvPr>
        </p:nvSpPr>
        <p:spPr>
          <a:xfrm>
            <a:off x="651933" y="1384048"/>
            <a:ext cx="10888134" cy="783772"/>
          </a:xfrm>
        </p:spPr>
        <p:txBody>
          <a:bodyPr>
            <a:normAutofit/>
          </a:bodyPr>
          <a:lstStyle/>
          <a:p>
            <a:r>
              <a:rPr lang="en-US" sz="3600" dirty="0">
                <a:solidFill>
                  <a:schemeClr val="accent1">
                    <a:lumMod val="75000"/>
                  </a:schemeClr>
                </a:solidFill>
                <a:latin typeface="+mn-lt"/>
              </a:rPr>
              <a:t>What do we NOT finance under S.O. 4.2</a:t>
            </a:r>
            <a:endParaRPr lang="en-GB" sz="3600" dirty="0">
              <a:solidFill>
                <a:schemeClr val="accent1">
                  <a:lumMod val="75000"/>
                </a:schemeClr>
              </a:solidFill>
              <a:latin typeface="+mn-lt"/>
            </a:endParaRPr>
          </a:p>
        </p:txBody>
      </p:sp>
      <p:sp>
        <p:nvSpPr>
          <p:cNvPr id="3" name="Rectangle 2"/>
          <p:cNvSpPr/>
          <p:nvPr/>
        </p:nvSpPr>
        <p:spPr>
          <a:xfrm>
            <a:off x="651931" y="2298449"/>
            <a:ext cx="10641501" cy="3754874"/>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Projects which do not demonstrate that cooperation is needed on </a:t>
            </a:r>
            <a:r>
              <a:rPr lang="en-GB" sz="2200" u="sng" dirty="0">
                <a:solidFill>
                  <a:schemeClr val="accent1">
                    <a:lumMod val="75000"/>
                  </a:schemeClr>
                </a:solidFill>
              </a:rPr>
              <a:t>transnational level </a:t>
            </a:r>
            <a:r>
              <a:rPr lang="en-GB" sz="2200" dirty="0">
                <a:solidFill>
                  <a:schemeClr val="accent1">
                    <a:lumMod val="75000"/>
                  </a:schemeClr>
                </a:solidFill>
              </a:rPr>
              <a:t>to address the identified governance-challenges </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Projects not being clearly embedded in a </a:t>
            </a:r>
            <a:r>
              <a:rPr lang="en-GB" sz="2200" u="sng" dirty="0">
                <a:solidFill>
                  <a:schemeClr val="accent1">
                    <a:lumMod val="75000"/>
                  </a:schemeClr>
                </a:solidFill>
              </a:rPr>
              <a:t>territorial scenario </a:t>
            </a:r>
            <a:r>
              <a:rPr lang="en-GB" sz="2200" dirty="0">
                <a:solidFill>
                  <a:schemeClr val="accent1">
                    <a:lumMod val="75000"/>
                  </a:schemeClr>
                </a:solidFill>
              </a:rPr>
              <a:t>and not considering respective existing frameworks </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Projects with pre-dominant focus on </a:t>
            </a:r>
            <a:r>
              <a:rPr lang="en-GB" sz="2200" u="sng" dirty="0">
                <a:solidFill>
                  <a:schemeClr val="accent1">
                    <a:lumMod val="75000"/>
                  </a:schemeClr>
                </a:solidFill>
              </a:rPr>
              <a:t>infrastructure or mere technical (IT-) solutions</a:t>
            </a:r>
            <a:r>
              <a:rPr lang="en-GB" sz="2200" dirty="0">
                <a:solidFill>
                  <a:schemeClr val="accent1">
                    <a:lumMod val="75000"/>
                  </a:schemeClr>
                </a:solidFill>
              </a:rPr>
              <a:t>;</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Projects lacking </a:t>
            </a:r>
            <a:r>
              <a:rPr lang="en-GB" sz="2200" u="sng" dirty="0">
                <a:solidFill>
                  <a:schemeClr val="accent1">
                    <a:lumMod val="75000"/>
                  </a:schemeClr>
                </a:solidFill>
              </a:rPr>
              <a:t>multi-level governance character </a:t>
            </a:r>
            <a:r>
              <a:rPr lang="en-GB" sz="2200" dirty="0">
                <a:solidFill>
                  <a:schemeClr val="accent1">
                    <a:lumMod val="75000"/>
                  </a:schemeClr>
                </a:solidFill>
              </a:rPr>
              <a:t>with respect to objectives, activities, outputs and especially partnership composition</a:t>
            </a:r>
          </a:p>
          <a:p>
            <a:pPr marL="342900" lvl="0" indent="-342900">
              <a:spcBef>
                <a:spcPts val="600"/>
              </a:spcBef>
              <a:spcAft>
                <a:spcPts val="600"/>
              </a:spcAft>
              <a:buFont typeface="Wingdings" panose="05000000000000000000" pitchFamily="2" charset="2"/>
              <a:buChar char="§"/>
            </a:pPr>
            <a:r>
              <a:rPr lang="en-GB" sz="2200" dirty="0">
                <a:solidFill>
                  <a:schemeClr val="accent1">
                    <a:lumMod val="75000"/>
                  </a:schemeClr>
                </a:solidFill>
              </a:rPr>
              <a:t>Projects with </a:t>
            </a:r>
            <a:r>
              <a:rPr lang="en-GB" sz="2200" u="sng" dirty="0">
                <a:solidFill>
                  <a:schemeClr val="accent1">
                    <a:lumMod val="75000"/>
                  </a:schemeClr>
                </a:solidFill>
              </a:rPr>
              <a:t>narrowed sectorial focus </a:t>
            </a:r>
            <a:r>
              <a:rPr lang="en-GB" sz="2200" dirty="0">
                <a:solidFill>
                  <a:schemeClr val="accent1">
                    <a:lumMod val="75000"/>
                  </a:schemeClr>
                </a:solidFill>
              </a:rPr>
              <a:t>(e.g. project focussing on educational/training schemes for certain target groups might fit better under Priority 3)</a:t>
            </a:r>
          </a:p>
        </p:txBody>
      </p:sp>
      <p:sp>
        <p:nvSpPr>
          <p:cNvPr id="5" name="TextBox 4"/>
          <p:cNvSpPr txBox="1"/>
          <p:nvPr/>
        </p:nvSpPr>
        <p:spPr>
          <a:xfrm>
            <a:off x="5985161" y="356259"/>
            <a:ext cx="5522027" cy="646331"/>
          </a:xfrm>
          <a:prstGeom prst="rect">
            <a:avLst/>
          </a:prstGeom>
          <a:noFill/>
        </p:spPr>
        <p:txBody>
          <a:bodyPr wrap="square" rtlCol="0">
            <a:spAutoFit/>
          </a:bodyPr>
          <a:lstStyle/>
          <a:p>
            <a:pPr algn="l"/>
            <a:r>
              <a:rPr lang="en-US" sz="3600" dirty="0">
                <a:solidFill>
                  <a:schemeClr val="accent1">
                    <a:lumMod val="75000"/>
                  </a:schemeClr>
                </a:solidFill>
              </a:rPr>
              <a:t>Specific Objective 4.2</a:t>
            </a:r>
            <a:endParaRPr lang="en-GB" sz="3600" dirty="0">
              <a:solidFill>
                <a:schemeClr val="accent1">
                  <a:lumMod val="75000"/>
                </a:schemeClr>
              </a:solidFill>
            </a:endParaRPr>
          </a:p>
        </p:txBody>
      </p:sp>
    </p:spTree>
    <p:extLst>
      <p:ext uri="{BB962C8B-B14F-4D97-AF65-F5344CB8AC3E}">
        <p14:creationId xmlns:p14="http://schemas.microsoft.com/office/powerpoint/2010/main" val="1252861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{5698AF46-CB8A-E74C-88B0-8A0EB919FAEE}tf10001120</Template>
  <TotalTime>1123</TotalTime>
  <Words>719</Words>
  <Application>Microsoft Macintosh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Challenges</vt:lpstr>
      <vt:lpstr>Focus</vt:lpstr>
      <vt:lpstr>Focus</vt:lpstr>
      <vt:lpstr>Partnership </vt:lpstr>
      <vt:lpstr>What do we NOT finance under S.O. 4.2</vt:lpstr>
      <vt:lpstr>Background frameworks</vt:lpstr>
      <vt:lpstr>2nd Call for Proposal</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Pavlík</dc:creator>
  <cp:lastModifiedBy>Michal Pavlík</cp:lastModifiedBy>
  <cp:revision>43</cp:revision>
  <cp:lastPrinted>2022-06-13T06:46:08Z</cp:lastPrinted>
  <dcterms:created xsi:type="dcterms:W3CDTF">2022-03-29T08:23:15Z</dcterms:created>
  <dcterms:modified xsi:type="dcterms:W3CDTF">2023-12-13T10:56:44Z</dcterms:modified>
</cp:coreProperties>
</file>