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65" r:id="rId4"/>
    <p:sldId id="280" r:id="rId5"/>
    <p:sldId id="286" r:id="rId6"/>
    <p:sldId id="267" r:id="rId7"/>
    <p:sldId id="266" r:id="rId8"/>
    <p:sldId id="282" r:id="rId9"/>
    <p:sldId id="269" r:id="rId10"/>
    <p:sldId id="270" r:id="rId11"/>
    <p:sldId id="284" r:id="rId12"/>
    <p:sldId id="271" r:id="rId13"/>
    <p:sldId id="285" r:id="rId14"/>
    <p:sldId id="272" r:id="rId15"/>
    <p:sldId id="273" r:id="rId16"/>
    <p:sldId id="283" r:id="rId17"/>
    <p:sldId id="274" r:id="rId18"/>
    <p:sldId id="275" r:id="rId19"/>
    <p:sldId id="276" r:id="rId20"/>
    <p:sldId id="277" r:id="rId21"/>
    <p:sldId id="278" r:id="rId22"/>
    <p:sldId id="279" r:id="rId23"/>
  </p:sldIdLst>
  <p:sldSz cx="12192000" cy="6858000"/>
  <p:notesSz cx="6797675" cy="992663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4D19D4BF-13E6-4417-820D-9BA9206958A3}">
          <p14:sldIdLst>
            <p14:sldId id="258"/>
            <p14:sldId id="257"/>
            <p14:sldId id="265"/>
            <p14:sldId id="280"/>
            <p14:sldId id="286"/>
            <p14:sldId id="267"/>
            <p14:sldId id="266"/>
            <p14:sldId id="282"/>
            <p14:sldId id="269"/>
            <p14:sldId id="270"/>
            <p14:sldId id="284"/>
            <p14:sldId id="271"/>
            <p14:sldId id="285"/>
            <p14:sldId id="272"/>
            <p14:sldId id="273"/>
            <p14:sldId id="283"/>
            <p14:sldId id="274"/>
            <p14:sldId id="275"/>
            <p14:sldId id="276"/>
            <p14:sldId id="277"/>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687"/>
  </p:normalViewPr>
  <p:slideViewPr>
    <p:cSldViewPr snapToGrid="0" snapToObjects="1">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0F848-AAAC-ED48-90E6-0C044D9444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xmlns="" id="{4E1A894E-7302-3940-976D-FB821865C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xmlns="" id="{8FFB4C38-6F6B-8B45-875E-2C0A3C9FBB2C}"/>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5" name="Footer Placeholder 4">
            <a:extLst>
              <a:ext uri="{FF2B5EF4-FFF2-40B4-BE49-F238E27FC236}">
                <a16:creationId xmlns:a16="http://schemas.microsoft.com/office/drawing/2014/main" xmlns="" id="{8CA2AF14-3270-414E-9EFC-FA6011F3D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4A6D5A-8FF2-8D46-A251-30045543C388}"/>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189631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F23EA-DC78-C54D-8AB4-1E1C29178C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0F21B1F4-38D6-D74B-AB92-99E7B2F6E0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DCB3B512-C368-5749-91FF-1B5E716D6E2F}"/>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5" name="Footer Placeholder 4">
            <a:extLst>
              <a:ext uri="{FF2B5EF4-FFF2-40B4-BE49-F238E27FC236}">
                <a16:creationId xmlns:a16="http://schemas.microsoft.com/office/drawing/2014/main" xmlns="" id="{0EC1E1DF-C08C-6742-9F23-3AC224862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1136F3-707B-A243-B8A2-9918A126D6D6}"/>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232281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18536C-2E1F-C649-A9BC-033BDD4F8D7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929DCDEF-ADA1-1845-87A6-479BD2F6AA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6616A4B5-D206-434A-9E24-B2ED968DCEF1}"/>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5" name="Footer Placeholder 4">
            <a:extLst>
              <a:ext uri="{FF2B5EF4-FFF2-40B4-BE49-F238E27FC236}">
                <a16:creationId xmlns:a16="http://schemas.microsoft.com/office/drawing/2014/main" xmlns="" id="{596CF46E-6498-0242-B256-428E10C976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5192AE9-241E-C94C-943E-D24AFABF0861}"/>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379636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9D174-91A9-1E45-991D-6F7ECDFFD14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3002940D-AC9C-A44F-ADCF-4AFDA8B163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A7889BFB-F726-224B-ABA2-66B0430CF141}"/>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5" name="Footer Placeholder 4">
            <a:extLst>
              <a:ext uri="{FF2B5EF4-FFF2-40B4-BE49-F238E27FC236}">
                <a16:creationId xmlns:a16="http://schemas.microsoft.com/office/drawing/2014/main" xmlns="" id="{9F7BDE22-61E7-D241-9D91-D7CA3723D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4FBC74-1DCC-9E4B-8A9A-469B6F66A02B}"/>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144552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496C5-B086-D349-8305-E0113FF7D7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xmlns="" id="{2F2A2AAE-68C6-2944-96B9-59BC1B8D9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5D68D595-111B-4448-8FCF-53B138114D8E}"/>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5" name="Footer Placeholder 4">
            <a:extLst>
              <a:ext uri="{FF2B5EF4-FFF2-40B4-BE49-F238E27FC236}">
                <a16:creationId xmlns:a16="http://schemas.microsoft.com/office/drawing/2014/main" xmlns="" id="{A15DD3E6-9504-AD4E-AC64-D9693C8F51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3702878-1C18-3847-AAB6-3C32EBC77845}"/>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26032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EF48D-E9B4-0D4C-B074-54E3D4409E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11442377-9A9A-F848-AE36-BD420EEC34E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394A5F4E-F3EC-034F-BCB9-497FA8DD20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4F8728DA-96DE-3B47-8926-F51F33E36469}"/>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6" name="Footer Placeholder 5">
            <a:extLst>
              <a:ext uri="{FF2B5EF4-FFF2-40B4-BE49-F238E27FC236}">
                <a16:creationId xmlns:a16="http://schemas.microsoft.com/office/drawing/2014/main" xmlns="" id="{01D6ED0C-C555-A74A-985B-DA7C07ACF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C123552-704C-3043-B6B7-4651A2A6B4AF}"/>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82159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7357E-08F0-6F4B-A3C3-7885C16A333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B36B5F71-3DCA-7E40-809D-8E4964B77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396E890-FA12-C245-B0D5-B8C2205BE5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05C9B056-07FB-324F-BE4F-60D3014DD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907052B2-6CFA-0942-80C1-F4700C61AC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FE3D383C-DF28-1240-85F4-4DF85425B089}"/>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8" name="Footer Placeholder 7">
            <a:extLst>
              <a:ext uri="{FF2B5EF4-FFF2-40B4-BE49-F238E27FC236}">
                <a16:creationId xmlns:a16="http://schemas.microsoft.com/office/drawing/2014/main" xmlns="" id="{3146EEF8-7AA6-E34B-A2A8-65F0FB6D15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89433AD-2345-2D49-ACD4-15A88734728A}"/>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221708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E92B5-AE55-5246-9A08-9A3E80A8FC0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658CC183-D845-D24A-8729-11C151D87C5B}"/>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4" name="Footer Placeholder 3">
            <a:extLst>
              <a:ext uri="{FF2B5EF4-FFF2-40B4-BE49-F238E27FC236}">
                <a16:creationId xmlns:a16="http://schemas.microsoft.com/office/drawing/2014/main" xmlns="" id="{25BF73AF-A7D8-BA4A-A2F3-C17D4AF521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4BCC10F-9C22-9D49-8651-434F4F075E4D}"/>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2819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EBAF505-E50A-8240-982A-E57E81099527}"/>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3" name="Footer Placeholder 2">
            <a:extLst>
              <a:ext uri="{FF2B5EF4-FFF2-40B4-BE49-F238E27FC236}">
                <a16:creationId xmlns:a16="http://schemas.microsoft.com/office/drawing/2014/main" xmlns="" id="{2445E7B5-6A5C-5D49-A5A7-96A16E0D1F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2B8A582-5B74-4A46-A18E-957572A9F7CE}"/>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129179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F1B71-31C7-9641-AA1F-C328C48862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xmlns="" id="{E3A27DF2-54AA-8B48-A111-1FF536CEC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C108C98B-2D33-6948-886B-0AB140376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AF8AE25-1EDE-8B4C-A11F-5DB74206A0C2}"/>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6" name="Footer Placeholder 5">
            <a:extLst>
              <a:ext uri="{FF2B5EF4-FFF2-40B4-BE49-F238E27FC236}">
                <a16:creationId xmlns:a16="http://schemas.microsoft.com/office/drawing/2014/main" xmlns="" id="{98C62442-1BF1-9044-AA10-71FA628CC5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2CEED1F-B325-7349-BB3F-E25BC822DF80}"/>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8950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07FAE-1772-6142-9F0E-AE1DE7E58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xmlns="" id="{BDB9FA11-2AB4-0A41-A22A-A903463AE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1EB2FFE-7FEC-164A-8622-631E05FA0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6C15113-1D70-B743-985D-9910E95B9BE3}"/>
              </a:ext>
            </a:extLst>
          </p:cNvPr>
          <p:cNvSpPr>
            <a:spLocks noGrp="1"/>
          </p:cNvSpPr>
          <p:nvPr>
            <p:ph type="dt" sz="half" idx="10"/>
          </p:nvPr>
        </p:nvSpPr>
        <p:spPr/>
        <p:txBody>
          <a:bodyPr/>
          <a:lstStyle/>
          <a:p>
            <a:fld id="{056CC361-4F0B-1A4B-9859-F67BF422D915}" type="datetimeFigureOut">
              <a:rPr lang="en-GB" smtClean="0"/>
              <a:t>26/09/2023</a:t>
            </a:fld>
            <a:endParaRPr lang="en-GB"/>
          </a:p>
        </p:txBody>
      </p:sp>
      <p:sp>
        <p:nvSpPr>
          <p:cNvPr id="6" name="Footer Placeholder 5">
            <a:extLst>
              <a:ext uri="{FF2B5EF4-FFF2-40B4-BE49-F238E27FC236}">
                <a16:creationId xmlns:a16="http://schemas.microsoft.com/office/drawing/2014/main" xmlns="" id="{6E167C5B-95CC-D44E-86E8-B53DC4D6DF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ADDFF24-1B5E-E74B-92C5-8E86EB54D48A}"/>
              </a:ext>
            </a:extLst>
          </p:cNvPr>
          <p:cNvSpPr>
            <a:spLocks noGrp="1"/>
          </p:cNvSpPr>
          <p:nvPr>
            <p:ph type="sldNum" sz="quarter" idx="12"/>
          </p:nvPr>
        </p:nvSpPr>
        <p:spPr/>
        <p:txBody>
          <a:bodyPr/>
          <a:lstStyle/>
          <a:p>
            <a:fld id="{3E079FDC-0C1F-3F4B-AC7A-11C28EC31C79}" type="slidenum">
              <a:rPr lang="en-GB" smtClean="0"/>
              <a:t>‹#›</a:t>
            </a:fld>
            <a:endParaRPr lang="en-GB"/>
          </a:p>
        </p:txBody>
      </p:sp>
    </p:spTree>
    <p:extLst>
      <p:ext uri="{BB962C8B-B14F-4D97-AF65-F5344CB8AC3E}">
        <p14:creationId xmlns:p14="http://schemas.microsoft.com/office/powerpoint/2010/main" val="6409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EEA29B-E5DF-424D-B2E0-AB83B33FA7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BBAF612C-AAAA-4A43-BE01-E31C71880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043E05D1-0B2C-9340-A1E4-7137D6382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CC361-4F0B-1A4B-9859-F67BF422D915}" type="datetimeFigureOut">
              <a:rPr lang="en-GB" smtClean="0"/>
              <a:t>26/09/2023</a:t>
            </a:fld>
            <a:endParaRPr lang="en-GB"/>
          </a:p>
        </p:txBody>
      </p:sp>
      <p:sp>
        <p:nvSpPr>
          <p:cNvPr id="5" name="Footer Placeholder 4">
            <a:extLst>
              <a:ext uri="{FF2B5EF4-FFF2-40B4-BE49-F238E27FC236}">
                <a16:creationId xmlns:a16="http://schemas.microsoft.com/office/drawing/2014/main" xmlns="" id="{FEE29D34-E513-7548-9EB5-1FC23D770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75E47F4-D848-5445-8BEA-494B151E2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9FDC-0C1F-3F4B-AC7A-11C28EC31C79}" type="slidenum">
              <a:rPr lang="en-GB" smtClean="0"/>
              <a:t>‹#›</a:t>
            </a:fld>
            <a:endParaRPr lang="en-GB"/>
          </a:p>
        </p:txBody>
      </p:sp>
    </p:spTree>
    <p:extLst>
      <p:ext uri="{BB962C8B-B14F-4D97-AF65-F5344CB8AC3E}">
        <p14:creationId xmlns:p14="http://schemas.microsoft.com/office/powerpoint/2010/main" val="350631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terreg-danube.eu/about-dtp/new-funding-2021-2027" TargetMode="External"/><Relationship Id="rId2" Type="http://schemas.openxmlformats.org/officeDocument/2006/relationships/hyperlink" Target="mailto:katalin.kovacs-kasza@interreg-danube.e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583490-EB85-C575-9531-C6C909535D3B}"/>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55865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1.1 – </a:t>
            </a:r>
            <a:r>
              <a:rPr lang="hu-HU" dirty="0" err="1">
                <a:latin typeface="Corbel" panose="020B0503020204020204" pitchFamily="34" charset="0"/>
              </a:rPr>
              <a:t>Type</a:t>
            </a:r>
            <a:r>
              <a:rPr lang="hu-HU" dirty="0">
                <a:latin typeface="Corbel" panose="020B0503020204020204" pitchFamily="34" charset="0"/>
              </a:rPr>
              <a:t> of ACTIVITIES</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endParaRPr lang="hu-HU" dirty="0"/>
          </a:p>
          <a:p>
            <a:r>
              <a:rPr lang="en-US" dirty="0"/>
              <a:t>Uptake of technologies alongside thematic value chains</a:t>
            </a:r>
          </a:p>
          <a:p>
            <a:r>
              <a:rPr lang="en-US" dirty="0"/>
              <a:t>Circular economy collaboration forms and </a:t>
            </a:r>
            <a:r>
              <a:rPr lang="en-US" dirty="0" err="1"/>
              <a:t>harmonisation</a:t>
            </a:r>
            <a:endParaRPr lang="en-US" dirty="0"/>
          </a:p>
          <a:p>
            <a:r>
              <a:rPr lang="en-US" dirty="0"/>
              <a:t>Technology generation</a:t>
            </a:r>
          </a:p>
          <a:p>
            <a:r>
              <a:rPr lang="en-US" dirty="0"/>
              <a:t>Uptake of related advanced technologies</a:t>
            </a:r>
          </a:p>
          <a:p>
            <a:r>
              <a:rPr lang="en-US" dirty="0"/>
              <a:t>Direct contributions to EUSDR Action Plan for PA7 and PA8</a:t>
            </a:r>
            <a:endParaRPr lang="hu-HU" dirty="0"/>
          </a:p>
          <a:p>
            <a:pPr marL="0" indent="0">
              <a:buNone/>
            </a:pPr>
            <a:endParaRPr lang="en-GB" dirty="0"/>
          </a:p>
        </p:txBody>
      </p:sp>
    </p:spTree>
    <p:extLst>
      <p:ext uri="{BB962C8B-B14F-4D97-AF65-F5344CB8AC3E}">
        <p14:creationId xmlns:p14="http://schemas.microsoft.com/office/powerpoint/2010/main" val="372564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1.1 – </a:t>
            </a:r>
            <a:r>
              <a:rPr lang="hu-HU" dirty="0" err="1">
                <a:latin typeface="Corbel" panose="020B0503020204020204" pitchFamily="34" charset="0"/>
              </a:rPr>
              <a:t>What</a:t>
            </a:r>
            <a:r>
              <a:rPr lang="hu-HU" dirty="0">
                <a:latin typeface="Corbel" panose="020B0503020204020204" pitchFamily="34" charset="0"/>
              </a:rPr>
              <a:t> </a:t>
            </a:r>
            <a:r>
              <a:rPr lang="hu-HU" dirty="0" err="1">
                <a:latin typeface="Corbel" panose="020B0503020204020204" pitchFamily="34" charset="0"/>
              </a:rPr>
              <a:t>we</a:t>
            </a:r>
            <a:r>
              <a:rPr lang="hu-HU" dirty="0">
                <a:latin typeface="Corbel" panose="020B0503020204020204" pitchFamily="34" charset="0"/>
              </a:rPr>
              <a:t> </a:t>
            </a:r>
            <a:r>
              <a:rPr lang="hu-HU" dirty="0" err="1">
                <a:latin typeface="Corbel" panose="020B0503020204020204" pitchFamily="34" charset="0"/>
              </a:rPr>
              <a:t>do</a:t>
            </a:r>
            <a:r>
              <a:rPr lang="hu-HU" dirty="0">
                <a:latin typeface="Corbel" panose="020B0503020204020204" pitchFamily="34" charset="0"/>
              </a:rPr>
              <a:t> </a:t>
            </a:r>
            <a:r>
              <a:rPr lang="hu-HU" dirty="0" err="1">
                <a:latin typeface="Corbel" panose="020B0503020204020204" pitchFamily="34" charset="0"/>
              </a:rPr>
              <a:t>not</a:t>
            </a:r>
            <a:r>
              <a:rPr lang="hu-HU" dirty="0">
                <a:latin typeface="Corbel" panose="020B0503020204020204" pitchFamily="34" charset="0"/>
              </a:rPr>
              <a:t> </a:t>
            </a:r>
            <a:r>
              <a:rPr lang="hu-HU" dirty="0" err="1">
                <a:latin typeface="Corbel" panose="020B0503020204020204" pitchFamily="34" charset="0"/>
              </a:rPr>
              <a:t>finance</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85000" lnSpcReduction="20000"/>
          </a:bodyPr>
          <a:lstStyle/>
          <a:p>
            <a:endParaRPr lang="hu-HU" dirty="0"/>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not being clearly embedded in a territorial scenario.</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not involving countries of different level of innovation capacities.</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with pre-dominant focus on infrastructure. </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with pre-dominant focus on mere technical solution development without ensuring its application by the target users.</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with pre-dominant focus on research and data collection activities without translating their outcomes into applied solutions and, or policy strategies, plans still within the project.</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missing a clear focus and potential on closing the innovation gap in the Danube Region.</a:t>
            </a:r>
          </a:p>
          <a:p>
            <a:pPr marL="0" indent="0">
              <a:buNone/>
            </a:pPr>
            <a:endParaRPr lang="en-GB" dirty="0"/>
          </a:p>
        </p:txBody>
      </p:sp>
    </p:spTree>
    <p:extLst>
      <p:ext uri="{BB962C8B-B14F-4D97-AF65-F5344CB8AC3E}">
        <p14:creationId xmlns:p14="http://schemas.microsoft.com/office/powerpoint/2010/main" val="411990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1.2 </a:t>
            </a:r>
            <a:r>
              <a:rPr lang="hu-HU" dirty="0" err="1">
                <a:latin typeface="Corbel" panose="020B0503020204020204" pitchFamily="34" charset="0"/>
              </a:rPr>
              <a:t>Needs</a:t>
            </a:r>
            <a:r>
              <a:rPr lang="hu-HU" dirty="0">
                <a:latin typeface="Corbel" panose="020B0503020204020204" pitchFamily="34" charset="0"/>
              </a:rPr>
              <a:t> and </a:t>
            </a:r>
            <a:r>
              <a:rPr lang="hu-HU" dirty="0" err="1">
                <a:latin typeface="Corbel" panose="020B0503020204020204" pitchFamily="34" charset="0"/>
              </a:rPr>
              <a:t>challenges</a:t>
            </a: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lstStyle/>
          <a:p>
            <a:endParaRPr lang="hu-HU" dirty="0"/>
          </a:p>
          <a:p>
            <a:pPr marL="0" indent="0">
              <a:buNone/>
            </a:pPr>
            <a:endParaRPr lang="hu-HU" dirty="0"/>
          </a:p>
          <a:p>
            <a:endParaRPr lang="hu-HU" dirty="0"/>
          </a:p>
          <a:p>
            <a:endParaRPr lang="en-GB" dirty="0"/>
          </a:p>
        </p:txBody>
      </p:sp>
      <p:pic>
        <p:nvPicPr>
          <p:cNvPr id="5" name="Kép 2" descr="62_FIG_B36_DTP_N0_Inn_enterp-01">
            <a:extLst>
              <a:ext uri="{FF2B5EF4-FFF2-40B4-BE49-F238E27FC236}">
                <a16:creationId xmlns:a16="http://schemas.microsoft.com/office/drawing/2014/main" xmlns="" id="{915DD29F-92F4-AFED-3879-BE21B0547D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309" y="2056367"/>
            <a:ext cx="6214370" cy="4350058"/>
          </a:xfrm>
          <a:prstGeom prst="rect">
            <a:avLst/>
          </a:prstGeom>
          <a:noFill/>
          <a:ln>
            <a:noFill/>
          </a:ln>
        </p:spPr>
      </p:pic>
    </p:spTree>
    <p:extLst>
      <p:ext uri="{BB962C8B-B14F-4D97-AF65-F5344CB8AC3E}">
        <p14:creationId xmlns:p14="http://schemas.microsoft.com/office/powerpoint/2010/main" val="128471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1.2 - </a:t>
            </a:r>
            <a:r>
              <a:rPr lang="hu-HU" dirty="0" err="1">
                <a:latin typeface="Corbel" panose="020B0503020204020204" pitchFamily="34" charset="0"/>
              </a:rPr>
              <a:t>Needs</a:t>
            </a:r>
            <a:r>
              <a:rPr lang="hu-HU" dirty="0">
                <a:latin typeface="Corbel" panose="020B0503020204020204" pitchFamily="34" charset="0"/>
              </a:rPr>
              <a:t> and </a:t>
            </a:r>
            <a:r>
              <a:rPr lang="hu-HU" dirty="0" err="1">
                <a:latin typeface="Corbel" panose="020B0503020204020204" pitchFamily="34" charset="0"/>
              </a:rPr>
              <a:t>challenges</a:t>
            </a: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92500"/>
          </a:bodyPr>
          <a:lstStyle/>
          <a:p>
            <a:r>
              <a:rPr lang="hu-HU" dirty="0" err="1">
                <a:latin typeface="Corbel" panose="020B0503020204020204" pitchFamily="34" charset="0"/>
              </a:rPr>
              <a:t>the</a:t>
            </a:r>
            <a:r>
              <a:rPr lang="hu-HU" dirty="0">
                <a:latin typeface="Corbel" panose="020B0503020204020204" pitchFamily="34" charset="0"/>
              </a:rPr>
              <a:t> </a:t>
            </a:r>
            <a:r>
              <a:rPr lang="en-US" dirty="0">
                <a:latin typeface="Corbel" panose="020B0503020204020204" pitchFamily="34" charset="0"/>
              </a:rPr>
              <a:t>spatial pattern is quite fragmented, especially due to growing gaps between urban regions as engines of growth and rural regions as peripheries. </a:t>
            </a:r>
            <a:endParaRPr lang="hu-HU" dirty="0">
              <a:latin typeface="Corbel" panose="020B0503020204020204" pitchFamily="34" charset="0"/>
            </a:endParaRPr>
          </a:p>
          <a:p>
            <a:r>
              <a:rPr lang="hu-HU" dirty="0">
                <a:latin typeface="Corbel" panose="020B0503020204020204" pitchFamily="34" charset="0"/>
              </a:rPr>
              <a:t>w</a:t>
            </a:r>
            <a:r>
              <a:rPr lang="en-US" dirty="0" err="1">
                <a:latin typeface="Corbel" panose="020B0503020204020204" pitchFamily="34" charset="0"/>
              </a:rPr>
              <a:t>hilst</a:t>
            </a:r>
            <a:r>
              <a:rPr lang="en-US" dirty="0">
                <a:latin typeface="Corbel" panose="020B0503020204020204" pitchFamily="34" charset="0"/>
              </a:rPr>
              <a:t> some regional economies of the Danube Region are heavily </a:t>
            </a:r>
            <a:r>
              <a:rPr lang="en-US" dirty="0" err="1">
                <a:latin typeface="Corbel" panose="020B0503020204020204" pitchFamily="34" charset="0"/>
              </a:rPr>
              <a:t>industriali</a:t>
            </a:r>
            <a:r>
              <a:rPr lang="hu-HU" dirty="0">
                <a:latin typeface="Corbel" panose="020B0503020204020204" pitchFamily="34" charset="0"/>
              </a:rPr>
              <a:t>s</a:t>
            </a:r>
            <a:r>
              <a:rPr lang="en-US" dirty="0">
                <a:latin typeface="Corbel" panose="020B0503020204020204" pitchFamily="34" charset="0"/>
              </a:rPr>
              <a:t>ed </a:t>
            </a:r>
            <a:endParaRPr lang="hu-HU" dirty="0">
              <a:latin typeface="Corbel" panose="020B0503020204020204" pitchFamily="34" charset="0"/>
            </a:endParaRPr>
          </a:p>
          <a:p>
            <a:r>
              <a:rPr lang="en-US" dirty="0">
                <a:latin typeface="Corbel" panose="020B0503020204020204" pitchFamily="34" charset="0"/>
              </a:rPr>
              <a:t>most economies seem too be unprepared for the challenges arising from transitioning to industry 4.0. </a:t>
            </a:r>
            <a:endParaRPr lang="hu-HU" dirty="0">
              <a:latin typeface="Corbel" panose="020B0503020204020204" pitchFamily="34" charset="0"/>
            </a:endParaRPr>
          </a:p>
          <a:p>
            <a:r>
              <a:rPr lang="hu-HU" dirty="0">
                <a:latin typeface="Corbel" panose="020B0503020204020204" pitchFamily="34" charset="0"/>
              </a:rPr>
              <a:t>c</a:t>
            </a:r>
            <a:r>
              <a:rPr lang="en-US" dirty="0" err="1">
                <a:latin typeface="Corbel" panose="020B0503020204020204" pitchFamily="34" charset="0"/>
              </a:rPr>
              <a:t>onsidering</a:t>
            </a:r>
            <a:r>
              <a:rPr lang="en-US" dirty="0">
                <a:latin typeface="Corbel" panose="020B0503020204020204" pitchFamily="34" charset="0"/>
              </a:rPr>
              <a:t> the overall entrepreneurial sector and, in particular, the SMEs, the innovation levels are substandard which results in a share of innovative enterprises below the EU average. </a:t>
            </a:r>
            <a:endParaRPr lang="hu-HU" dirty="0">
              <a:latin typeface="Corbel" panose="020B0503020204020204" pitchFamily="34" charset="0"/>
            </a:endParaRPr>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36109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1.2 - FOCUS</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endParaRPr lang="hu-HU" dirty="0"/>
          </a:p>
          <a:p>
            <a:r>
              <a:rPr lang="en-US" dirty="0">
                <a:latin typeface="Corbel" panose="020B0503020204020204" pitchFamily="34" charset="0"/>
              </a:rPr>
              <a:t>Skills development for and of joint advancement of smart </a:t>
            </a:r>
            <a:r>
              <a:rPr lang="en-US" dirty="0" err="1">
                <a:latin typeface="Corbel" panose="020B0503020204020204" pitchFamily="34" charset="0"/>
              </a:rPr>
              <a:t>specialisation</a:t>
            </a:r>
            <a:r>
              <a:rPr lang="en-US" dirty="0">
                <a:latin typeface="Corbel" panose="020B0503020204020204" pitchFamily="34" charset="0"/>
              </a:rPr>
              <a:t> strategies and policies – less advanced regions</a:t>
            </a:r>
          </a:p>
          <a:p>
            <a:r>
              <a:rPr lang="en-US" dirty="0">
                <a:latin typeface="Corbel" panose="020B0503020204020204" pitchFamily="34" charset="0"/>
              </a:rPr>
              <a:t>Skills development and cross sectoral collaborations of smart and traditional type of industries – industrial transformation and transition</a:t>
            </a:r>
          </a:p>
          <a:p>
            <a:r>
              <a:rPr lang="en-US" dirty="0">
                <a:latin typeface="Corbel" panose="020B0503020204020204" pitchFamily="34" charset="0"/>
              </a:rPr>
              <a:t>Skills development for </a:t>
            </a:r>
            <a:r>
              <a:rPr lang="en-US" dirty="0" err="1">
                <a:latin typeface="Corbel" panose="020B0503020204020204" pitchFamily="34" charset="0"/>
              </a:rPr>
              <a:t>deliverin</a:t>
            </a:r>
            <a:r>
              <a:rPr lang="hu-HU" dirty="0">
                <a:latin typeface="Corbel" panose="020B0503020204020204" pitchFamily="34" charset="0"/>
              </a:rPr>
              <a:t>g</a:t>
            </a:r>
            <a:r>
              <a:rPr lang="en-US" dirty="0">
                <a:latin typeface="Corbel" panose="020B0503020204020204" pitchFamily="34" charset="0"/>
              </a:rPr>
              <a:t> products and services with transnational impact</a:t>
            </a:r>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371948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1.2 – </a:t>
            </a:r>
            <a:r>
              <a:rPr lang="hu-HU" dirty="0" err="1">
                <a:latin typeface="Corbel" panose="020B0503020204020204" pitchFamily="34" charset="0"/>
              </a:rPr>
              <a:t>Type</a:t>
            </a:r>
            <a:r>
              <a:rPr lang="hu-HU" dirty="0">
                <a:latin typeface="Corbel" panose="020B0503020204020204" pitchFamily="34" charset="0"/>
              </a:rPr>
              <a:t> of ACTIVITIES</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70000" lnSpcReduction="20000"/>
          </a:bodyPr>
          <a:lstStyle/>
          <a:p>
            <a:r>
              <a:rPr lang="hu-HU" dirty="0">
                <a:latin typeface="Corbel" panose="020B0503020204020204" pitchFamily="34" charset="0"/>
              </a:rPr>
              <a:t>e</a:t>
            </a:r>
            <a:r>
              <a:rPr lang="en-US" dirty="0" err="1">
                <a:latin typeface="Corbel" panose="020B0503020204020204" pitchFamily="34" charset="0"/>
              </a:rPr>
              <a:t>nhancing</a:t>
            </a:r>
            <a:r>
              <a:rPr lang="en-US" dirty="0">
                <a:latin typeface="Corbel" panose="020B0503020204020204" pitchFamily="34" charset="0"/>
              </a:rPr>
              <a:t> cooperation related to entrepreneurial skills in advanced technologies, industries of high DR importance – to better combine existing capacities and competences</a:t>
            </a:r>
          </a:p>
          <a:p>
            <a:r>
              <a:rPr lang="hu-HU" dirty="0">
                <a:latin typeface="Corbel" panose="020B0503020204020204" pitchFamily="34" charset="0"/>
              </a:rPr>
              <a:t>b</a:t>
            </a:r>
            <a:r>
              <a:rPr lang="en-US" dirty="0" err="1">
                <a:latin typeface="Corbel" panose="020B0503020204020204" pitchFamily="34" charset="0"/>
              </a:rPr>
              <a:t>uilding</a:t>
            </a:r>
            <a:r>
              <a:rPr lang="en-US" dirty="0">
                <a:latin typeface="Corbel" panose="020B0503020204020204" pitchFamily="34" charset="0"/>
              </a:rPr>
              <a:t> cooperation structures </a:t>
            </a:r>
          </a:p>
          <a:p>
            <a:r>
              <a:rPr lang="en-US" dirty="0">
                <a:latin typeface="Corbel" panose="020B0503020204020204" pitchFamily="34" charset="0"/>
              </a:rPr>
              <a:t>obtain</a:t>
            </a:r>
            <a:r>
              <a:rPr lang="hu-HU" dirty="0">
                <a:latin typeface="Corbel" panose="020B0503020204020204" pitchFamily="34" charset="0"/>
              </a:rPr>
              <a:t>ing</a:t>
            </a:r>
            <a:r>
              <a:rPr lang="en-US" dirty="0">
                <a:latin typeface="Corbel" panose="020B0503020204020204" pitchFamily="34" charset="0"/>
              </a:rPr>
              <a:t> innovation capacity needed</a:t>
            </a:r>
          </a:p>
          <a:p>
            <a:r>
              <a:rPr lang="hu-HU" dirty="0" err="1">
                <a:latin typeface="Corbel" panose="020B0503020204020204" pitchFamily="34" charset="0"/>
              </a:rPr>
              <a:t>targeting</a:t>
            </a:r>
            <a:r>
              <a:rPr lang="en-US" dirty="0">
                <a:latin typeface="Corbel" panose="020B0503020204020204" pitchFamily="34" charset="0"/>
              </a:rPr>
              <a:t> competitive</a:t>
            </a:r>
            <a:r>
              <a:rPr lang="hu-HU" dirty="0" err="1">
                <a:latin typeface="Corbel" panose="020B0503020204020204" pitchFamily="34" charset="0"/>
              </a:rPr>
              <a:t>ness</a:t>
            </a:r>
            <a:r>
              <a:rPr lang="en-US" dirty="0">
                <a:latin typeface="Corbel" panose="020B0503020204020204" pitchFamily="34" charset="0"/>
              </a:rPr>
              <a:t> at regional and EU level</a:t>
            </a:r>
          </a:p>
          <a:p>
            <a:r>
              <a:rPr lang="en-US" dirty="0">
                <a:latin typeface="Corbel" panose="020B0503020204020204" pitchFamily="34" charset="0"/>
              </a:rPr>
              <a:t>identify</a:t>
            </a:r>
            <a:r>
              <a:rPr lang="hu-HU" dirty="0">
                <a:latin typeface="Corbel" panose="020B0503020204020204" pitchFamily="34" charset="0"/>
              </a:rPr>
              <a:t>ing</a:t>
            </a:r>
            <a:r>
              <a:rPr lang="en-US" dirty="0">
                <a:latin typeface="Corbel" panose="020B0503020204020204" pitchFamily="34" charset="0"/>
              </a:rPr>
              <a:t> niches within the EU market</a:t>
            </a:r>
          </a:p>
          <a:p>
            <a:r>
              <a:rPr lang="en-US" dirty="0" err="1">
                <a:latin typeface="Corbel" panose="020B0503020204020204" pitchFamily="34" charset="0"/>
              </a:rPr>
              <a:t>becom</a:t>
            </a:r>
            <a:r>
              <a:rPr lang="hu-HU" dirty="0">
                <a:latin typeface="Corbel" panose="020B0503020204020204" pitchFamily="34" charset="0"/>
              </a:rPr>
              <a:t>ing</a:t>
            </a:r>
            <a:r>
              <a:rPr lang="en-US" dirty="0">
                <a:latin typeface="Corbel" panose="020B0503020204020204" pitchFamily="34" charset="0"/>
              </a:rPr>
              <a:t> attractive as a partner within DR or towards other EU regions</a:t>
            </a:r>
          </a:p>
          <a:p>
            <a:r>
              <a:rPr lang="hu-HU" dirty="0">
                <a:latin typeface="Corbel" panose="020B0503020204020204" pitchFamily="34" charset="0"/>
              </a:rPr>
              <a:t>e</a:t>
            </a:r>
            <a:r>
              <a:rPr lang="en-US" dirty="0">
                <a:latin typeface="Corbel" panose="020B0503020204020204" pitchFamily="34" charset="0"/>
              </a:rPr>
              <a:t>stablishing platforms for transfer knowledge and skills and </a:t>
            </a:r>
          </a:p>
          <a:p>
            <a:r>
              <a:rPr lang="hu-HU" dirty="0">
                <a:latin typeface="Corbel" panose="020B0503020204020204" pitchFamily="34" charset="0"/>
              </a:rPr>
              <a:t>b</a:t>
            </a:r>
            <a:r>
              <a:rPr lang="en-US" dirty="0" err="1">
                <a:latin typeface="Corbel" panose="020B0503020204020204" pitchFamily="34" charset="0"/>
              </a:rPr>
              <a:t>uilding</a:t>
            </a:r>
            <a:r>
              <a:rPr lang="en-US" dirty="0">
                <a:latin typeface="Corbel" panose="020B0503020204020204" pitchFamily="34" charset="0"/>
              </a:rPr>
              <a:t> interregional synergies for the development of regional smart </a:t>
            </a:r>
            <a:r>
              <a:rPr lang="en-US" dirty="0" err="1">
                <a:latin typeface="Corbel" panose="020B0503020204020204" pitchFamily="34" charset="0"/>
              </a:rPr>
              <a:t>specialisation</a:t>
            </a:r>
            <a:r>
              <a:rPr lang="en-US" dirty="0">
                <a:latin typeface="Corbel" panose="020B0503020204020204" pitchFamily="34" charset="0"/>
              </a:rPr>
              <a:t> strategies and policies by involving entrepreneurial actors and existing networks in discovering and exploiting promising areas of </a:t>
            </a:r>
            <a:r>
              <a:rPr lang="en-US" dirty="0" err="1">
                <a:latin typeface="Corbel" panose="020B0503020204020204" pitchFamily="34" charset="0"/>
              </a:rPr>
              <a:t>specialisation</a:t>
            </a:r>
            <a:endParaRPr lang="en-US" dirty="0">
              <a:latin typeface="Corbel" panose="020B0503020204020204" pitchFamily="34" charset="0"/>
            </a:endParaRPr>
          </a:p>
          <a:p>
            <a:r>
              <a:rPr lang="hu-HU" dirty="0">
                <a:latin typeface="Corbel" panose="020B0503020204020204" pitchFamily="34" charset="0"/>
              </a:rPr>
              <a:t>s</a:t>
            </a:r>
            <a:r>
              <a:rPr lang="en-US" dirty="0" err="1">
                <a:latin typeface="Corbel" panose="020B0503020204020204" pitchFamily="34" charset="0"/>
              </a:rPr>
              <a:t>etting</a:t>
            </a:r>
            <a:r>
              <a:rPr lang="en-US" dirty="0">
                <a:latin typeface="Corbel" panose="020B0503020204020204" pitchFamily="34" charset="0"/>
              </a:rPr>
              <a:t> up and piloting measures for regions – exchange of experience on implementation of S3</a:t>
            </a:r>
          </a:p>
          <a:p>
            <a:endParaRPr lang="hu-HU" dirty="0"/>
          </a:p>
          <a:p>
            <a:endParaRPr lang="hu-HU" dirty="0"/>
          </a:p>
          <a:p>
            <a:pPr marL="0" indent="0">
              <a:buNone/>
            </a:pPr>
            <a:endParaRPr lang="en-GB" dirty="0"/>
          </a:p>
        </p:txBody>
      </p:sp>
    </p:spTree>
    <p:extLst>
      <p:ext uri="{BB962C8B-B14F-4D97-AF65-F5344CB8AC3E}">
        <p14:creationId xmlns:p14="http://schemas.microsoft.com/office/powerpoint/2010/main" val="233470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1.2 – </a:t>
            </a:r>
            <a:r>
              <a:rPr lang="hu-HU" dirty="0" err="1">
                <a:latin typeface="Corbel" panose="020B0503020204020204" pitchFamily="34" charset="0"/>
              </a:rPr>
              <a:t>What</a:t>
            </a:r>
            <a:r>
              <a:rPr lang="hu-HU" dirty="0">
                <a:latin typeface="Corbel" panose="020B0503020204020204" pitchFamily="34" charset="0"/>
              </a:rPr>
              <a:t> </a:t>
            </a:r>
            <a:r>
              <a:rPr lang="hu-HU" dirty="0" err="1">
                <a:latin typeface="Corbel" panose="020B0503020204020204" pitchFamily="34" charset="0"/>
              </a:rPr>
              <a:t>we</a:t>
            </a:r>
            <a:r>
              <a:rPr lang="hu-HU" dirty="0">
                <a:latin typeface="Corbel" panose="020B0503020204020204" pitchFamily="34" charset="0"/>
              </a:rPr>
              <a:t> </a:t>
            </a:r>
            <a:r>
              <a:rPr lang="hu-HU" dirty="0" err="1">
                <a:latin typeface="Corbel" panose="020B0503020204020204" pitchFamily="34" charset="0"/>
              </a:rPr>
              <a:t>do</a:t>
            </a:r>
            <a:r>
              <a:rPr lang="hu-HU" dirty="0">
                <a:latin typeface="Corbel" panose="020B0503020204020204" pitchFamily="34" charset="0"/>
              </a:rPr>
              <a:t> </a:t>
            </a:r>
            <a:r>
              <a:rPr lang="hu-HU" dirty="0" err="1">
                <a:latin typeface="Corbel" panose="020B0503020204020204" pitchFamily="34" charset="0"/>
              </a:rPr>
              <a:t>not</a:t>
            </a:r>
            <a:r>
              <a:rPr lang="hu-HU" dirty="0">
                <a:latin typeface="Corbel" panose="020B0503020204020204" pitchFamily="34" charset="0"/>
              </a:rPr>
              <a:t> </a:t>
            </a:r>
            <a:r>
              <a:rPr lang="hu-HU" dirty="0" err="1">
                <a:latin typeface="Corbel" panose="020B0503020204020204" pitchFamily="34" charset="0"/>
              </a:rPr>
              <a:t>finance</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85000" lnSpcReduction="20000"/>
          </a:bodyPr>
          <a:lstStyle/>
          <a:p>
            <a:pPr marL="0" indent="0">
              <a:buNone/>
            </a:pPr>
            <a:endParaRPr lang="hu-HU" dirty="0"/>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not being clearly embedded in a territorial scenario.</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not involving countries of different level of innovation capacities. </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with pre-dominant focus on infrastructure.</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with pre-dominant focus on research and data collection activities without translating their outcomes into applied solutions and/or policy strategies, plans still within the project.</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missing a coordinated policy, planning and pilot tested led delivery approach.</a:t>
            </a:r>
          </a:p>
          <a:p>
            <a:r>
              <a:rPr lang="hu-HU" dirty="0">
                <a:latin typeface="Corbel" panose="020B0503020204020204" pitchFamily="34" charset="0"/>
              </a:rPr>
              <a:t>p</a:t>
            </a:r>
            <a:r>
              <a:rPr lang="en-US" dirty="0" err="1">
                <a:latin typeface="Corbel" panose="020B0503020204020204" pitchFamily="34" charset="0"/>
              </a:rPr>
              <a:t>rojects</a:t>
            </a:r>
            <a:r>
              <a:rPr lang="en-US" dirty="0">
                <a:latin typeface="Corbel" panose="020B0503020204020204" pitchFamily="34" charset="0"/>
              </a:rPr>
              <a:t> targeting mere skills developments without having a strategic and policy level approach and impact.</a:t>
            </a:r>
          </a:p>
          <a:p>
            <a:pPr marL="0" indent="0">
              <a:buNone/>
            </a:pPr>
            <a:endParaRPr lang="en-GB" dirty="0"/>
          </a:p>
        </p:txBody>
      </p:sp>
    </p:spTree>
    <p:extLst>
      <p:ext uri="{BB962C8B-B14F-4D97-AF65-F5344CB8AC3E}">
        <p14:creationId xmlns:p14="http://schemas.microsoft.com/office/powerpoint/2010/main" val="1057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Partnership</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endParaRPr lang="hu-HU" dirty="0"/>
          </a:p>
          <a:p>
            <a:r>
              <a:rPr lang="hu-HU" dirty="0">
                <a:latin typeface="Corbel" panose="020B0503020204020204" pitchFamily="34" charset="0"/>
              </a:rPr>
              <a:t>min. 3 </a:t>
            </a:r>
            <a:r>
              <a:rPr lang="hu-HU" dirty="0" err="1">
                <a:latin typeface="Corbel" panose="020B0503020204020204" pitchFamily="34" charset="0"/>
              </a:rPr>
              <a:t>partners</a:t>
            </a:r>
            <a:r>
              <a:rPr lang="hu-HU" dirty="0">
                <a:latin typeface="Corbel" panose="020B0503020204020204" pitchFamily="34" charset="0"/>
              </a:rPr>
              <a:t> </a:t>
            </a:r>
            <a:r>
              <a:rPr lang="hu-HU" dirty="0" err="1">
                <a:latin typeface="Corbel" panose="020B0503020204020204" pitchFamily="34" charset="0"/>
              </a:rPr>
              <a:t>are</a:t>
            </a:r>
            <a:r>
              <a:rPr lang="hu-HU" dirty="0">
                <a:latin typeface="Corbel" panose="020B0503020204020204" pitchFamily="34" charset="0"/>
              </a:rPr>
              <a:t> </a:t>
            </a:r>
            <a:r>
              <a:rPr lang="hu-HU" dirty="0" err="1">
                <a:latin typeface="Corbel" panose="020B0503020204020204" pitchFamily="34" charset="0"/>
              </a:rPr>
              <a:t>needed</a:t>
            </a:r>
            <a:endParaRPr lang="hu-HU" dirty="0">
              <a:latin typeface="Corbel" panose="020B0503020204020204" pitchFamily="34" charset="0"/>
            </a:endParaRPr>
          </a:p>
          <a:p>
            <a:r>
              <a:rPr lang="hu-HU" dirty="0" err="1">
                <a:latin typeface="Corbel" panose="020B0503020204020204" pitchFamily="34" charset="0"/>
              </a:rPr>
              <a:t>integration</a:t>
            </a:r>
            <a:r>
              <a:rPr lang="hu-HU" dirty="0">
                <a:latin typeface="Corbel" panose="020B0503020204020204" pitchFamily="34" charset="0"/>
              </a:rPr>
              <a:t> of non-EU </a:t>
            </a:r>
            <a:r>
              <a:rPr lang="hu-HU" dirty="0" err="1">
                <a:latin typeface="Corbel" panose="020B0503020204020204" pitchFamily="34" charset="0"/>
              </a:rPr>
              <a:t>countries</a:t>
            </a:r>
            <a:r>
              <a:rPr lang="hu-HU" dirty="0">
                <a:latin typeface="Corbel" panose="020B0503020204020204" pitchFamily="34" charset="0"/>
              </a:rPr>
              <a:t> is of </a:t>
            </a:r>
            <a:r>
              <a:rPr lang="hu-HU" dirty="0" err="1">
                <a:latin typeface="Corbel" panose="020B0503020204020204" pitchFamily="34" charset="0"/>
              </a:rPr>
              <a:t>utmost</a:t>
            </a:r>
            <a:r>
              <a:rPr lang="hu-HU" dirty="0">
                <a:latin typeface="Corbel" panose="020B0503020204020204" pitchFamily="34" charset="0"/>
              </a:rPr>
              <a:t> </a:t>
            </a:r>
            <a:r>
              <a:rPr lang="hu-HU" dirty="0" err="1">
                <a:latin typeface="Corbel" panose="020B0503020204020204" pitchFamily="34" charset="0"/>
              </a:rPr>
              <a:t>importance</a:t>
            </a:r>
            <a:endParaRPr lang="hu-HU" dirty="0">
              <a:latin typeface="Corbel" panose="020B0503020204020204" pitchFamily="34" charset="0"/>
            </a:endParaRPr>
          </a:p>
          <a:p>
            <a:r>
              <a:rPr lang="hu-HU" dirty="0">
                <a:latin typeface="Corbel" panose="020B0503020204020204" pitchFamily="34" charset="0"/>
              </a:rPr>
              <a:t>„INTERREG </a:t>
            </a:r>
            <a:r>
              <a:rPr lang="hu-HU" dirty="0" err="1">
                <a:latin typeface="Corbel" panose="020B0503020204020204" pitchFamily="34" charset="0"/>
              </a:rPr>
              <a:t>funds</a:t>
            </a:r>
            <a:r>
              <a:rPr lang="hu-HU" dirty="0">
                <a:latin typeface="Corbel" panose="020B0503020204020204" pitchFamily="34" charset="0"/>
              </a:rPr>
              <a:t>” – </a:t>
            </a:r>
            <a:r>
              <a:rPr lang="hu-HU" dirty="0" err="1">
                <a:latin typeface="Corbel" panose="020B0503020204020204" pitchFamily="34" charset="0"/>
              </a:rPr>
              <a:t>bringing</a:t>
            </a:r>
            <a:r>
              <a:rPr lang="hu-HU" dirty="0">
                <a:latin typeface="Corbel" panose="020B0503020204020204" pitchFamily="34" charset="0"/>
              </a:rPr>
              <a:t> </a:t>
            </a:r>
            <a:r>
              <a:rPr lang="hu-HU" dirty="0" err="1">
                <a:latin typeface="Corbel" panose="020B0503020204020204" pitchFamily="34" charset="0"/>
              </a:rPr>
              <a:t>together</a:t>
            </a:r>
            <a:r>
              <a:rPr lang="hu-HU" dirty="0">
                <a:latin typeface="Corbel" panose="020B0503020204020204" pitchFamily="34" charset="0"/>
              </a:rPr>
              <a:t> ERDF, IPA and NDICI </a:t>
            </a:r>
            <a:r>
              <a:rPr lang="hu-HU" dirty="0" err="1">
                <a:latin typeface="Corbel" panose="020B0503020204020204" pitchFamily="34" charset="0"/>
              </a:rPr>
              <a:t>funds</a:t>
            </a:r>
            <a:r>
              <a:rPr lang="hu-HU" dirty="0">
                <a:latin typeface="Corbel" panose="020B0503020204020204" pitchFamily="34" charset="0"/>
              </a:rPr>
              <a:t> </a:t>
            </a:r>
            <a:r>
              <a:rPr lang="hu-HU" dirty="0" err="1">
                <a:latin typeface="Corbel" panose="020B0503020204020204" pitchFamily="34" charset="0"/>
              </a:rPr>
              <a:t>will</a:t>
            </a:r>
            <a:r>
              <a:rPr lang="hu-HU" dirty="0">
                <a:latin typeface="Corbel" panose="020B0503020204020204" pitchFamily="34" charset="0"/>
              </a:rPr>
              <a:t> </a:t>
            </a:r>
            <a:r>
              <a:rPr lang="hu-HU" dirty="0" err="1">
                <a:latin typeface="Corbel" panose="020B0503020204020204" pitchFamily="34" charset="0"/>
              </a:rPr>
              <a:t>facilitate</a:t>
            </a:r>
            <a:r>
              <a:rPr lang="hu-HU" dirty="0">
                <a:latin typeface="Corbel" panose="020B0503020204020204" pitchFamily="34" charset="0"/>
              </a:rPr>
              <a:t> </a:t>
            </a:r>
            <a:r>
              <a:rPr lang="hu-HU" dirty="0" err="1">
                <a:latin typeface="Corbel" panose="020B0503020204020204" pitchFamily="34" charset="0"/>
              </a:rPr>
              <a:t>equal</a:t>
            </a:r>
            <a:r>
              <a:rPr lang="hu-HU" dirty="0">
                <a:latin typeface="Corbel" panose="020B0503020204020204" pitchFamily="34" charset="0"/>
              </a:rPr>
              <a:t> </a:t>
            </a:r>
            <a:r>
              <a:rPr lang="hu-HU" dirty="0" err="1">
                <a:latin typeface="Corbel" panose="020B0503020204020204" pitchFamily="34" charset="0"/>
              </a:rPr>
              <a:t>participation</a:t>
            </a:r>
            <a:r>
              <a:rPr lang="hu-HU" dirty="0">
                <a:latin typeface="Corbel" panose="020B0503020204020204" pitchFamily="34" charset="0"/>
              </a:rPr>
              <a:t> of non-EU </a:t>
            </a:r>
            <a:r>
              <a:rPr lang="hu-HU" dirty="0" err="1">
                <a:latin typeface="Corbel" panose="020B0503020204020204" pitchFamily="34" charset="0"/>
              </a:rPr>
              <a:t>partners</a:t>
            </a:r>
            <a:endParaRPr lang="hu-HU" dirty="0">
              <a:latin typeface="Corbel" panose="020B0503020204020204" pitchFamily="34" charset="0"/>
            </a:endParaRPr>
          </a:p>
          <a:p>
            <a:r>
              <a:rPr lang="hu-HU" dirty="0" err="1">
                <a:latin typeface="Corbel" panose="020B0503020204020204" pitchFamily="34" charset="0"/>
              </a:rPr>
              <a:t>opening</a:t>
            </a:r>
            <a:r>
              <a:rPr lang="hu-HU" dirty="0">
                <a:latin typeface="Corbel" panose="020B0503020204020204" pitchFamily="34" charset="0"/>
              </a:rPr>
              <a:t> Lead </a:t>
            </a:r>
            <a:r>
              <a:rPr lang="hu-HU" dirty="0" err="1">
                <a:latin typeface="Corbel" panose="020B0503020204020204" pitchFamily="34" charset="0"/>
              </a:rPr>
              <a:t>Partnership</a:t>
            </a:r>
            <a:r>
              <a:rPr lang="hu-HU" dirty="0">
                <a:latin typeface="Corbel" panose="020B0503020204020204" pitchFamily="34" charset="0"/>
              </a:rPr>
              <a:t> status </a:t>
            </a:r>
            <a:r>
              <a:rPr lang="hu-HU" dirty="0" err="1">
                <a:latin typeface="Corbel" panose="020B0503020204020204" pitchFamily="34" charset="0"/>
              </a:rPr>
              <a:t>for</a:t>
            </a:r>
            <a:r>
              <a:rPr lang="hu-HU" dirty="0">
                <a:latin typeface="Corbel" panose="020B0503020204020204" pitchFamily="34" charset="0"/>
              </a:rPr>
              <a:t> </a:t>
            </a:r>
            <a:r>
              <a:rPr lang="hu-HU" dirty="0" err="1">
                <a:latin typeface="Corbel" panose="020B0503020204020204" pitchFamily="34" charset="0"/>
              </a:rPr>
              <a:t>all</a:t>
            </a:r>
            <a:r>
              <a:rPr lang="hu-HU" dirty="0">
                <a:latin typeface="Corbel" panose="020B0503020204020204" pitchFamily="34" charset="0"/>
              </a:rPr>
              <a:t> </a:t>
            </a:r>
            <a:r>
              <a:rPr lang="hu-HU" dirty="0" err="1">
                <a:latin typeface="Corbel" panose="020B0503020204020204" pitchFamily="34" charset="0"/>
              </a:rPr>
              <a:t>partners</a:t>
            </a:r>
            <a:endParaRPr lang="hu-HU" dirty="0">
              <a:latin typeface="Corbel" panose="020B0503020204020204" pitchFamily="34" charset="0"/>
            </a:endParaRPr>
          </a:p>
          <a:p>
            <a:endParaRPr lang="hu-HU" dirty="0"/>
          </a:p>
          <a:p>
            <a:pPr marL="0" indent="0">
              <a:buNone/>
            </a:pPr>
            <a:endParaRPr lang="hu-HU" dirty="0"/>
          </a:p>
          <a:p>
            <a:endParaRPr lang="en-US" dirty="0"/>
          </a:p>
          <a:p>
            <a:endParaRPr lang="en-US" dirty="0"/>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266919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D-Care</a:t>
            </a:r>
            <a:r>
              <a:rPr lang="hu-HU" dirty="0">
                <a:latin typeface="Corbel" panose="020B0503020204020204" pitchFamily="34" charset="0"/>
              </a:rPr>
              <a:t> </a:t>
            </a:r>
            <a:r>
              <a:rPr lang="hu-HU" dirty="0" err="1">
                <a:latin typeface="Corbel" panose="020B0503020204020204" pitchFamily="34" charset="0"/>
              </a:rPr>
              <a:t>Labs</a:t>
            </a:r>
            <a:r>
              <a:rPr lang="hu-HU" dirty="0">
                <a:latin typeface="Corbel" panose="020B0503020204020204" pitchFamily="34" charset="0"/>
              </a:rPr>
              <a:t>’ </a:t>
            </a:r>
            <a:r>
              <a:rPr lang="hu-HU" dirty="0" err="1">
                <a:latin typeface="Corbel" panose="020B0503020204020204" pitchFamily="34" charset="0"/>
              </a:rPr>
              <a:t>PPs</a:t>
            </a:r>
            <a:r>
              <a:rPr lang="hu-HU" dirty="0">
                <a:latin typeface="Corbel" panose="020B0503020204020204" pitchFamily="34" charset="0"/>
              </a:rPr>
              <a:t> – a </a:t>
            </a:r>
            <a:r>
              <a:rPr lang="hu-HU" dirty="0" err="1">
                <a:latin typeface="Corbel" panose="020B0503020204020204" pitchFamily="34" charset="0"/>
              </a:rPr>
              <a:t>good</a:t>
            </a:r>
            <a:r>
              <a:rPr lang="hu-HU" dirty="0">
                <a:latin typeface="Corbel" panose="020B0503020204020204" pitchFamily="34" charset="0"/>
              </a:rPr>
              <a:t> </a:t>
            </a:r>
            <a:r>
              <a:rPr lang="hu-HU" dirty="0" err="1">
                <a:latin typeface="Corbel" panose="020B0503020204020204" pitchFamily="34" charset="0"/>
              </a:rPr>
              <a:t>example</a:t>
            </a:r>
            <a:r>
              <a:rPr lang="hu-HU" dirty="0">
                <a:latin typeface="Corbel" panose="020B0503020204020204" pitchFamily="34" charset="0"/>
              </a:rPr>
              <a:t> of </a:t>
            </a:r>
            <a:r>
              <a:rPr lang="hu-HU" dirty="0" err="1">
                <a:latin typeface="Corbel" panose="020B0503020204020204" pitchFamily="34" charset="0"/>
              </a:rPr>
              <a:t>partnership</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r>
              <a:rPr lang="hu-HU" dirty="0">
                <a:latin typeface="Corbel" panose="020B0503020204020204" pitchFamily="34" charset="0"/>
              </a:rPr>
              <a:t>s</a:t>
            </a:r>
            <a:r>
              <a:rPr lang="en-US" dirty="0" err="1">
                <a:latin typeface="Corbel" panose="020B0503020204020204" pitchFamily="34" charset="0"/>
              </a:rPr>
              <a:t>upport</a:t>
            </a:r>
            <a:r>
              <a:rPr lang="hu-HU" dirty="0">
                <a:latin typeface="Corbel" panose="020B0503020204020204" pitchFamily="34" charset="0"/>
              </a:rPr>
              <a:t> </a:t>
            </a:r>
            <a:r>
              <a:rPr lang="en-US" dirty="0" err="1">
                <a:latin typeface="Corbel" panose="020B0503020204020204" pitchFamily="34" charset="0"/>
              </a:rPr>
              <a:t>organi</a:t>
            </a:r>
            <a:r>
              <a:rPr lang="hu-HU" dirty="0">
                <a:latin typeface="Corbel" panose="020B0503020204020204" pitchFamily="34" charset="0"/>
              </a:rPr>
              <a:t>s</a:t>
            </a:r>
            <a:r>
              <a:rPr lang="en-US" dirty="0" err="1">
                <a:latin typeface="Corbel" panose="020B0503020204020204" pitchFamily="34" charset="0"/>
              </a:rPr>
              <a:t>ations</a:t>
            </a:r>
            <a:r>
              <a:rPr lang="en-US" dirty="0">
                <a:latin typeface="Corbel" panose="020B0503020204020204" pitchFamily="34" charset="0"/>
              </a:rPr>
              <a:t> in the field of home care service provision without experiences in the field of social innovation labs</a:t>
            </a:r>
            <a:r>
              <a:rPr lang="hu-HU" dirty="0">
                <a:latin typeface="Corbel" panose="020B0503020204020204" pitchFamily="34" charset="0"/>
              </a:rPr>
              <a:t> – 5 </a:t>
            </a:r>
            <a:r>
              <a:rPr lang="hu-HU" dirty="0" err="1">
                <a:latin typeface="Corbel" panose="020B0503020204020204" pitchFamily="34" charset="0"/>
              </a:rPr>
              <a:t>PPs</a:t>
            </a:r>
            <a:endParaRPr lang="hu-HU" dirty="0">
              <a:latin typeface="Corbel" panose="020B0503020204020204" pitchFamily="34" charset="0"/>
            </a:endParaRPr>
          </a:p>
          <a:p>
            <a:r>
              <a:rPr lang="hu-HU" dirty="0">
                <a:latin typeface="Corbel" panose="020B0503020204020204" pitchFamily="34" charset="0"/>
              </a:rPr>
              <a:t>s</a:t>
            </a:r>
            <a:r>
              <a:rPr lang="en-US" dirty="0" err="1">
                <a:latin typeface="Corbel" panose="020B0503020204020204" pitchFamily="34" charset="0"/>
              </a:rPr>
              <a:t>upport</a:t>
            </a:r>
            <a:r>
              <a:rPr lang="en-US" dirty="0">
                <a:latin typeface="Corbel" panose="020B0503020204020204" pitchFamily="34" charset="0"/>
              </a:rPr>
              <a:t> </a:t>
            </a:r>
            <a:r>
              <a:rPr lang="en-US" dirty="0" err="1">
                <a:latin typeface="Corbel" panose="020B0503020204020204" pitchFamily="34" charset="0"/>
              </a:rPr>
              <a:t>organi</a:t>
            </a:r>
            <a:r>
              <a:rPr lang="hu-HU" dirty="0">
                <a:latin typeface="Corbel" panose="020B0503020204020204" pitchFamily="34" charset="0"/>
              </a:rPr>
              <a:t>s</a:t>
            </a:r>
            <a:r>
              <a:rPr lang="en-US" dirty="0" err="1">
                <a:latin typeface="Corbel" panose="020B0503020204020204" pitchFamily="34" charset="0"/>
              </a:rPr>
              <a:t>ations</a:t>
            </a:r>
            <a:r>
              <a:rPr lang="en-US" dirty="0">
                <a:latin typeface="Corbel" panose="020B0503020204020204" pitchFamily="34" charset="0"/>
              </a:rPr>
              <a:t> in the field of home care with experiences in the area of social innovation labs</a:t>
            </a:r>
            <a:r>
              <a:rPr lang="hu-HU" dirty="0">
                <a:latin typeface="Corbel" panose="020B0503020204020204" pitchFamily="34" charset="0"/>
              </a:rPr>
              <a:t> – 2 </a:t>
            </a:r>
            <a:r>
              <a:rPr lang="hu-HU" dirty="0" err="1">
                <a:latin typeface="Corbel" panose="020B0503020204020204" pitchFamily="34" charset="0"/>
              </a:rPr>
              <a:t>PPs</a:t>
            </a:r>
            <a:endParaRPr lang="hu-HU" dirty="0">
              <a:latin typeface="Corbel" panose="020B0503020204020204" pitchFamily="34" charset="0"/>
            </a:endParaRPr>
          </a:p>
          <a:p>
            <a:r>
              <a:rPr lang="hu-HU" dirty="0">
                <a:latin typeface="Corbel" panose="020B0503020204020204" pitchFamily="34" charset="0"/>
              </a:rPr>
              <a:t>p</a:t>
            </a:r>
            <a:r>
              <a:rPr lang="en-US" dirty="0" err="1">
                <a:latin typeface="Corbel" panose="020B0503020204020204" pitchFamily="34" charset="0"/>
              </a:rPr>
              <a:t>rofessional</a:t>
            </a:r>
            <a:r>
              <a:rPr lang="en-US" dirty="0">
                <a:latin typeface="Corbel" panose="020B0503020204020204" pitchFamily="34" charset="0"/>
              </a:rPr>
              <a:t> lab providers with expertise in the field social investment</a:t>
            </a:r>
            <a:r>
              <a:rPr lang="hu-HU" dirty="0">
                <a:latin typeface="Corbel" panose="020B0503020204020204" pitchFamily="34" charset="0"/>
              </a:rPr>
              <a:t> – 3 </a:t>
            </a:r>
            <a:r>
              <a:rPr lang="hu-HU" dirty="0" err="1">
                <a:latin typeface="Corbel" panose="020B0503020204020204" pitchFamily="34" charset="0"/>
              </a:rPr>
              <a:t>PPs</a:t>
            </a:r>
            <a:endParaRPr lang="hu-HU" dirty="0">
              <a:latin typeface="Corbel" panose="020B0503020204020204" pitchFamily="34" charset="0"/>
            </a:endParaRPr>
          </a:p>
          <a:p>
            <a:r>
              <a:rPr lang="hu-HU" dirty="0" err="1">
                <a:latin typeface="Corbel" panose="020B0503020204020204" pitchFamily="34" charset="0"/>
              </a:rPr>
              <a:t>expert</a:t>
            </a:r>
            <a:r>
              <a:rPr lang="hu-HU" dirty="0">
                <a:latin typeface="Corbel" panose="020B0503020204020204" pitchFamily="34" charset="0"/>
              </a:rPr>
              <a:t> </a:t>
            </a:r>
            <a:r>
              <a:rPr lang="hu-HU" dirty="0" err="1">
                <a:latin typeface="Corbel" panose="020B0503020204020204" pitchFamily="34" charset="0"/>
              </a:rPr>
              <a:t>partners</a:t>
            </a:r>
            <a:r>
              <a:rPr lang="hu-HU" dirty="0">
                <a:latin typeface="Corbel" panose="020B0503020204020204" pitchFamily="34" charset="0"/>
              </a:rPr>
              <a:t> – 2 </a:t>
            </a:r>
            <a:r>
              <a:rPr lang="hu-HU" dirty="0" err="1">
                <a:latin typeface="Corbel" panose="020B0503020204020204" pitchFamily="34" charset="0"/>
              </a:rPr>
              <a:t>PPs</a:t>
            </a:r>
            <a:endParaRPr lang="hu-HU" dirty="0">
              <a:latin typeface="Corbel" panose="020B0503020204020204" pitchFamily="34" charset="0"/>
            </a:endParaRPr>
          </a:p>
          <a:p>
            <a:r>
              <a:rPr lang="hu-HU" dirty="0" err="1">
                <a:latin typeface="Corbel" panose="020B0503020204020204" pitchFamily="34" charset="0"/>
              </a:rPr>
              <a:t>scientific</a:t>
            </a:r>
            <a:r>
              <a:rPr lang="hu-HU" dirty="0">
                <a:latin typeface="Corbel" panose="020B0503020204020204" pitchFamily="34" charset="0"/>
              </a:rPr>
              <a:t> </a:t>
            </a:r>
            <a:r>
              <a:rPr lang="hu-HU" dirty="0" err="1">
                <a:latin typeface="Corbel" panose="020B0503020204020204" pitchFamily="34" charset="0"/>
              </a:rPr>
              <a:t>partners</a:t>
            </a:r>
            <a:r>
              <a:rPr lang="hu-HU" dirty="0">
                <a:latin typeface="Corbel" panose="020B0503020204020204" pitchFamily="34" charset="0"/>
              </a:rPr>
              <a:t> – 2 </a:t>
            </a:r>
            <a:r>
              <a:rPr lang="hu-HU" dirty="0" err="1">
                <a:latin typeface="Corbel" panose="020B0503020204020204" pitchFamily="34" charset="0"/>
              </a:rPr>
              <a:t>PPs</a:t>
            </a:r>
            <a:endParaRPr lang="hu-HU" dirty="0">
              <a:latin typeface="Corbel" panose="020B0503020204020204" pitchFamily="34" charset="0"/>
            </a:endParaRPr>
          </a:p>
          <a:p>
            <a:endParaRPr lang="hu-HU" dirty="0"/>
          </a:p>
          <a:p>
            <a:endParaRPr lang="hu-HU" dirty="0"/>
          </a:p>
          <a:p>
            <a:endParaRPr lang="hu-HU" dirty="0"/>
          </a:p>
          <a:p>
            <a:endParaRPr lang="hu-HU" dirty="0"/>
          </a:p>
          <a:p>
            <a:pPr marL="0" indent="0">
              <a:buNone/>
            </a:pPr>
            <a:endParaRPr lang="hu-HU" dirty="0"/>
          </a:p>
          <a:p>
            <a:endParaRPr lang="en-US" dirty="0"/>
          </a:p>
          <a:p>
            <a:endParaRPr lang="en-US" dirty="0"/>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381021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D-Care</a:t>
            </a:r>
            <a:r>
              <a:rPr lang="hu-HU" dirty="0">
                <a:latin typeface="Corbel" panose="020B0503020204020204" pitchFamily="34" charset="0"/>
              </a:rPr>
              <a:t> </a:t>
            </a:r>
            <a:r>
              <a:rPr lang="hu-HU" dirty="0" err="1">
                <a:latin typeface="Corbel" panose="020B0503020204020204" pitchFamily="34" charset="0"/>
              </a:rPr>
              <a:t>Labs</a:t>
            </a:r>
            <a:r>
              <a:rPr lang="hu-HU" dirty="0">
                <a:latin typeface="Corbel" panose="020B0503020204020204" pitchFamily="34" charset="0"/>
              </a:rPr>
              <a:t>’ </a:t>
            </a:r>
            <a:r>
              <a:rPr lang="hu-HU" dirty="0" err="1">
                <a:latin typeface="Corbel" panose="020B0503020204020204" pitchFamily="34" charset="0"/>
              </a:rPr>
              <a:t>ASPs</a:t>
            </a:r>
            <a:r>
              <a:rPr lang="hu-HU" dirty="0">
                <a:latin typeface="Corbel" panose="020B0503020204020204" pitchFamily="34" charset="0"/>
              </a:rPr>
              <a:t> – a </a:t>
            </a:r>
            <a:r>
              <a:rPr lang="hu-HU" dirty="0" err="1">
                <a:latin typeface="Corbel" panose="020B0503020204020204" pitchFamily="34" charset="0"/>
              </a:rPr>
              <a:t>good</a:t>
            </a:r>
            <a:r>
              <a:rPr lang="hu-HU" dirty="0">
                <a:latin typeface="Corbel" panose="020B0503020204020204" pitchFamily="34" charset="0"/>
              </a:rPr>
              <a:t> </a:t>
            </a:r>
            <a:r>
              <a:rPr lang="hu-HU" dirty="0" err="1">
                <a:latin typeface="Corbel" panose="020B0503020204020204" pitchFamily="34" charset="0"/>
              </a:rPr>
              <a:t>example</a:t>
            </a:r>
            <a:r>
              <a:rPr lang="hu-HU" dirty="0">
                <a:latin typeface="Corbel" panose="020B0503020204020204" pitchFamily="34" charset="0"/>
              </a:rPr>
              <a:t> of </a:t>
            </a:r>
            <a:r>
              <a:rPr lang="hu-HU" dirty="0" err="1">
                <a:latin typeface="Corbel" panose="020B0503020204020204" pitchFamily="34" charset="0"/>
              </a:rPr>
              <a:t>partnership</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endParaRPr lang="hu-HU" dirty="0"/>
          </a:p>
          <a:p>
            <a:r>
              <a:rPr lang="hu-HU" dirty="0">
                <a:latin typeface="Corbel" panose="020B0503020204020204" pitchFamily="34" charset="0"/>
              </a:rPr>
              <a:t>l</a:t>
            </a:r>
            <a:r>
              <a:rPr lang="en-US" dirty="0" err="1">
                <a:latin typeface="Corbel" panose="020B0503020204020204" pitchFamily="34" charset="0"/>
              </a:rPr>
              <a:t>ocal</a:t>
            </a:r>
            <a:r>
              <a:rPr lang="en-US" dirty="0">
                <a:latin typeface="Corbel" panose="020B0503020204020204" pitchFamily="34" charset="0"/>
              </a:rPr>
              <a:t> level is responsible for the provision and delegation of social services</a:t>
            </a:r>
            <a:endParaRPr lang="hu-HU" dirty="0">
              <a:latin typeface="Corbel" panose="020B0503020204020204" pitchFamily="34" charset="0"/>
            </a:endParaRPr>
          </a:p>
          <a:p>
            <a:r>
              <a:rPr lang="hu-HU" dirty="0">
                <a:latin typeface="Corbel" panose="020B0503020204020204" pitchFamily="34" charset="0"/>
              </a:rPr>
              <a:t>r</a:t>
            </a:r>
            <a:r>
              <a:rPr lang="en-US" dirty="0" err="1">
                <a:latin typeface="Corbel" panose="020B0503020204020204" pitchFamily="34" charset="0"/>
              </a:rPr>
              <a:t>egional</a:t>
            </a:r>
            <a:r>
              <a:rPr lang="en-US" dirty="0">
                <a:latin typeface="Corbel" panose="020B0503020204020204" pitchFamily="34" charset="0"/>
              </a:rPr>
              <a:t> level is relevant for regional development, innovation structures and acts in some cases also as legislator</a:t>
            </a:r>
            <a:endParaRPr lang="hu-HU" dirty="0">
              <a:latin typeface="Corbel" panose="020B0503020204020204" pitchFamily="34" charset="0"/>
            </a:endParaRPr>
          </a:p>
          <a:p>
            <a:r>
              <a:rPr lang="hu-HU" dirty="0">
                <a:latin typeface="Corbel" panose="020B0503020204020204" pitchFamily="34" charset="0"/>
              </a:rPr>
              <a:t>n</a:t>
            </a:r>
            <a:r>
              <a:rPr lang="en-US" dirty="0" err="1">
                <a:latin typeface="Corbel" panose="020B0503020204020204" pitchFamily="34" charset="0"/>
              </a:rPr>
              <a:t>ational</a:t>
            </a:r>
            <a:r>
              <a:rPr lang="hu-HU" dirty="0">
                <a:latin typeface="Corbel" panose="020B0503020204020204" pitchFamily="34" charset="0"/>
              </a:rPr>
              <a:t> </a:t>
            </a:r>
            <a:r>
              <a:rPr lang="hu-HU" dirty="0" err="1">
                <a:latin typeface="Corbel" panose="020B0503020204020204" pitchFamily="34" charset="0"/>
              </a:rPr>
              <a:t>level</a:t>
            </a:r>
            <a:r>
              <a:rPr lang="en-US" dirty="0">
                <a:latin typeface="Corbel" panose="020B0503020204020204" pitchFamily="34" charset="0"/>
              </a:rPr>
              <a:t> is especially relevant for legislation: </a:t>
            </a:r>
            <a:endParaRPr lang="hu-HU" dirty="0">
              <a:latin typeface="Corbel" panose="020B0503020204020204" pitchFamily="34" charset="0"/>
            </a:endParaRPr>
          </a:p>
          <a:p>
            <a:r>
              <a:rPr lang="en-US" dirty="0">
                <a:latin typeface="Corbel" panose="020B0503020204020204" pitchFamily="34" charset="0"/>
              </a:rPr>
              <a:t>transnational private social investor complements the ASP partnership</a:t>
            </a:r>
            <a:endParaRPr lang="hu-HU" dirty="0">
              <a:latin typeface="Corbel" panose="020B0503020204020204" pitchFamily="34" charset="0"/>
            </a:endParaRPr>
          </a:p>
          <a:p>
            <a:endParaRPr lang="hu-HU" dirty="0"/>
          </a:p>
          <a:p>
            <a:pPr marL="0" indent="0">
              <a:buNone/>
            </a:pPr>
            <a:endParaRPr lang="hu-HU" dirty="0"/>
          </a:p>
          <a:p>
            <a:endParaRPr lang="en-US" dirty="0"/>
          </a:p>
          <a:p>
            <a:endParaRPr lang="en-US" dirty="0"/>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416593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Transnational</a:t>
            </a:r>
            <a:r>
              <a:rPr lang="hu-HU" dirty="0">
                <a:latin typeface="Corbel" panose="020B0503020204020204" pitchFamily="34" charset="0"/>
              </a:rPr>
              <a:t> </a:t>
            </a:r>
            <a:r>
              <a:rPr lang="hu-HU" dirty="0" err="1">
                <a:latin typeface="Corbel" panose="020B0503020204020204" pitchFamily="34" charset="0"/>
              </a:rPr>
              <a:t>Cooperation</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lstStyle/>
          <a:p>
            <a:r>
              <a:rPr lang="hu-HU" dirty="0">
                <a:latin typeface="Corbel" panose="020B0503020204020204" pitchFamily="34" charset="0"/>
              </a:rPr>
              <a:t>is an </a:t>
            </a:r>
            <a:r>
              <a:rPr lang="hu-HU" dirty="0" err="1">
                <a:latin typeface="Corbel" panose="020B0503020204020204" pitchFamily="34" charset="0"/>
              </a:rPr>
              <a:t>instrument</a:t>
            </a:r>
            <a:r>
              <a:rPr lang="hu-HU" dirty="0">
                <a:latin typeface="Corbel" panose="020B0503020204020204" pitchFamily="34" charset="0"/>
              </a:rPr>
              <a:t> of </a:t>
            </a:r>
            <a:r>
              <a:rPr lang="hu-HU" dirty="0" err="1">
                <a:latin typeface="Corbel" panose="020B0503020204020204" pitchFamily="34" charset="0"/>
              </a:rPr>
              <a:t>the</a:t>
            </a:r>
            <a:r>
              <a:rPr lang="hu-HU" dirty="0">
                <a:latin typeface="Corbel" panose="020B0503020204020204" pitchFamily="34" charset="0"/>
              </a:rPr>
              <a:t> EU </a:t>
            </a:r>
            <a:r>
              <a:rPr lang="hu-HU" dirty="0" err="1">
                <a:latin typeface="Corbel" panose="020B0503020204020204" pitchFamily="34" charset="0"/>
              </a:rPr>
              <a:t>Cohesion</a:t>
            </a:r>
            <a:r>
              <a:rPr lang="hu-HU" dirty="0">
                <a:latin typeface="Corbel" panose="020B0503020204020204" pitchFamily="34" charset="0"/>
              </a:rPr>
              <a:t> policy</a:t>
            </a:r>
          </a:p>
          <a:p>
            <a:r>
              <a:rPr lang="hu-HU" dirty="0" err="1">
                <a:latin typeface="Corbel" panose="020B0503020204020204" pitchFamily="34" charset="0"/>
              </a:rPr>
              <a:t>financially</a:t>
            </a:r>
            <a:r>
              <a:rPr lang="hu-HU" dirty="0">
                <a:latin typeface="Corbel" panose="020B0503020204020204" pitchFamily="34" charset="0"/>
              </a:rPr>
              <a:t> </a:t>
            </a:r>
            <a:r>
              <a:rPr lang="hu-HU" dirty="0" err="1">
                <a:latin typeface="Corbel" panose="020B0503020204020204" pitchFamily="34" charset="0"/>
              </a:rPr>
              <a:t>supports</a:t>
            </a:r>
            <a:r>
              <a:rPr lang="hu-HU" dirty="0">
                <a:latin typeface="Corbel" panose="020B0503020204020204" pitchFamily="34" charset="0"/>
              </a:rPr>
              <a:t> </a:t>
            </a:r>
            <a:r>
              <a:rPr lang="hu-HU" dirty="0" err="1">
                <a:latin typeface="Corbel" panose="020B0503020204020204" pitchFamily="34" charset="0"/>
              </a:rPr>
              <a:t>cooperation</a:t>
            </a:r>
            <a:r>
              <a:rPr lang="hu-HU" dirty="0">
                <a:latin typeface="Corbel" panose="020B0503020204020204" pitchFamily="34" charset="0"/>
              </a:rPr>
              <a:t> </a:t>
            </a:r>
            <a:r>
              <a:rPr lang="hu-HU" dirty="0" err="1">
                <a:latin typeface="Corbel" panose="020B0503020204020204" pitchFamily="34" charset="0"/>
              </a:rPr>
              <a:t>projects</a:t>
            </a:r>
            <a:r>
              <a:rPr lang="hu-HU" dirty="0">
                <a:latin typeface="Corbel" panose="020B0503020204020204" pitchFamily="34" charset="0"/>
              </a:rPr>
              <a:t> </a:t>
            </a:r>
            <a:r>
              <a:rPr lang="hu-HU" dirty="0" err="1">
                <a:latin typeface="Corbel" panose="020B0503020204020204" pitchFamily="34" charset="0"/>
              </a:rPr>
              <a:t>beyond</a:t>
            </a:r>
            <a:r>
              <a:rPr lang="hu-HU" dirty="0">
                <a:latin typeface="Corbel" panose="020B0503020204020204" pitchFamily="34" charset="0"/>
              </a:rPr>
              <a:t> </a:t>
            </a:r>
            <a:r>
              <a:rPr lang="hu-HU" dirty="0" err="1">
                <a:latin typeface="Corbel" panose="020B0503020204020204" pitchFamily="34" charset="0"/>
              </a:rPr>
              <a:t>national</a:t>
            </a:r>
            <a:r>
              <a:rPr lang="hu-HU" dirty="0">
                <a:latin typeface="Corbel" panose="020B0503020204020204" pitchFamily="34" charset="0"/>
              </a:rPr>
              <a:t> </a:t>
            </a:r>
            <a:r>
              <a:rPr lang="hu-HU" dirty="0" err="1">
                <a:latin typeface="Corbel" panose="020B0503020204020204" pitchFamily="34" charset="0"/>
              </a:rPr>
              <a:t>level</a:t>
            </a:r>
            <a:endParaRPr lang="hu-HU" dirty="0">
              <a:latin typeface="Corbel" panose="020B0503020204020204" pitchFamily="34" charset="0"/>
            </a:endParaRPr>
          </a:p>
          <a:p>
            <a:r>
              <a:rPr lang="hu-HU" dirty="0">
                <a:latin typeface="Corbel" panose="020B0503020204020204" pitchFamily="34" charset="0"/>
              </a:rPr>
              <a:t>in a </a:t>
            </a:r>
            <a:r>
              <a:rPr lang="hu-HU" dirty="0" err="1">
                <a:latin typeface="Corbel" panose="020B0503020204020204" pitchFamily="34" charset="0"/>
              </a:rPr>
              <a:t>geographically</a:t>
            </a:r>
            <a:r>
              <a:rPr lang="hu-HU" dirty="0">
                <a:latin typeface="Corbel" panose="020B0503020204020204" pitchFamily="34" charset="0"/>
              </a:rPr>
              <a:t> </a:t>
            </a:r>
            <a:r>
              <a:rPr lang="hu-HU" dirty="0" err="1">
                <a:latin typeface="Corbel" panose="020B0503020204020204" pitchFamily="34" charset="0"/>
              </a:rPr>
              <a:t>defined</a:t>
            </a:r>
            <a:r>
              <a:rPr lang="hu-HU" dirty="0">
                <a:latin typeface="Corbel" panose="020B0503020204020204" pitchFamily="34" charset="0"/>
              </a:rPr>
              <a:t> </a:t>
            </a:r>
            <a:r>
              <a:rPr lang="hu-HU" dirty="0" err="1">
                <a:latin typeface="Corbel" panose="020B0503020204020204" pitchFamily="34" charset="0"/>
              </a:rPr>
              <a:t>area</a:t>
            </a:r>
            <a:r>
              <a:rPr lang="hu-HU" dirty="0">
                <a:latin typeface="Corbel" panose="020B0503020204020204" pitchFamily="34" charset="0"/>
              </a:rPr>
              <a:t> in </a:t>
            </a:r>
            <a:r>
              <a:rPr lang="hu-HU" dirty="0" err="1">
                <a:latin typeface="Corbel" panose="020B0503020204020204" pitchFamily="34" charset="0"/>
              </a:rPr>
              <a:t>order</a:t>
            </a:r>
            <a:r>
              <a:rPr lang="hu-HU" dirty="0">
                <a:latin typeface="Corbel" panose="020B0503020204020204" pitchFamily="34" charset="0"/>
              </a:rPr>
              <a:t> </a:t>
            </a:r>
            <a:r>
              <a:rPr lang="hu-HU" dirty="0" err="1">
                <a:latin typeface="Corbel" panose="020B0503020204020204" pitchFamily="34" charset="0"/>
              </a:rPr>
              <a:t>to</a:t>
            </a:r>
            <a:r>
              <a:rPr lang="hu-HU" dirty="0">
                <a:latin typeface="Corbel" panose="020B0503020204020204" pitchFamily="34" charset="0"/>
              </a:rPr>
              <a:t> </a:t>
            </a:r>
            <a:r>
              <a:rPr lang="hu-HU" dirty="0" err="1">
                <a:latin typeface="Corbel" panose="020B0503020204020204" pitchFamily="34" charset="0"/>
              </a:rPr>
              <a:t>address</a:t>
            </a:r>
            <a:r>
              <a:rPr lang="hu-HU" dirty="0">
                <a:latin typeface="Corbel" panose="020B0503020204020204" pitchFamily="34" charset="0"/>
              </a:rPr>
              <a:t> </a:t>
            </a:r>
            <a:r>
              <a:rPr lang="hu-HU" dirty="0" err="1">
                <a:latin typeface="Corbel" panose="020B0503020204020204" pitchFamily="34" charset="0"/>
              </a:rPr>
              <a:t>common</a:t>
            </a:r>
            <a:r>
              <a:rPr lang="hu-HU" dirty="0">
                <a:latin typeface="Corbel" panose="020B0503020204020204" pitchFamily="34" charset="0"/>
              </a:rPr>
              <a:t> </a:t>
            </a:r>
            <a:r>
              <a:rPr lang="hu-HU" dirty="0" err="1">
                <a:latin typeface="Corbel" panose="020B0503020204020204" pitchFamily="34" charset="0"/>
              </a:rPr>
              <a:t>needs</a:t>
            </a:r>
            <a:r>
              <a:rPr lang="hu-HU" dirty="0">
                <a:latin typeface="Corbel" panose="020B0503020204020204" pitchFamily="34" charset="0"/>
              </a:rPr>
              <a:t> and </a:t>
            </a:r>
            <a:r>
              <a:rPr lang="hu-HU" dirty="0" err="1">
                <a:latin typeface="Corbel" panose="020B0503020204020204" pitchFamily="34" charset="0"/>
              </a:rPr>
              <a:t>challenges</a:t>
            </a:r>
            <a:endParaRPr lang="hu-HU" dirty="0">
              <a:latin typeface="Corbel" panose="020B0503020204020204" pitchFamily="34" charset="0"/>
            </a:endParaRPr>
          </a:p>
          <a:p>
            <a:r>
              <a:rPr lang="hu-HU" dirty="0" err="1">
                <a:latin typeface="Corbel" panose="020B0503020204020204" pitchFamily="34" charset="0"/>
              </a:rPr>
              <a:t>it</a:t>
            </a:r>
            <a:r>
              <a:rPr lang="hu-HU" dirty="0">
                <a:latin typeface="Corbel" panose="020B0503020204020204" pitchFamily="34" charset="0"/>
              </a:rPr>
              <a:t> is </a:t>
            </a:r>
            <a:r>
              <a:rPr lang="hu-HU" dirty="0" err="1">
                <a:latin typeface="Corbel" panose="020B0503020204020204" pitchFamily="34" charset="0"/>
              </a:rPr>
              <a:t>meant</a:t>
            </a:r>
            <a:r>
              <a:rPr lang="hu-HU" dirty="0">
                <a:latin typeface="Corbel" panose="020B0503020204020204" pitchFamily="34" charset="0"/>
              </a:rPr>
              <a:t> </a:t>
            </a:r>
            <a:r>
              <a:rPr lang="hu-HU" dirty="0" err="1">
                <a:latin typeface="Corbel" panose="020B0503020204020204" pitchFamily="34" charset="0"/>
              </a:rPr>
              <a:t>to</a:t>
            </a:r>
            <a:r>
              <a:rPr lang="hu-HU" dirty="0">
                <a:latin typeface="Corbel" panose="020B0503020204020204" pitchFamily="34" charset="0"/>
              </a:rPr>
              <a:t> </a:t>
            </a:r>
            <a:r>
              <a:rPr lang="hu-HU" dirty="0" err="1">
                <a:latin typeface="Corbel" panose="020B0503020204020204" pitchFamily="34" charset="0"/>
              </a:rPr>
              <a:t>complement</a:t>
            </a:r>
            <a:r>
              <a:rPr lang="hu-HU" dirty="0">
                <a:latin typeface="Corbel" panose="020B0503020204020204" pitchFamily="34" charset="0"/>
              </a:rPr>
              <a:t>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mainstream</a:t>
            </a:r>
            <a:r>
              <a:rPr lang="hu-HU" dirty="0">
                <a:latin typeface="Corbel" panose="020B0503020204020204" pitchFamily="34" charset="0"/>
              </a:rPr>
              <a:t> </a:t>
            </a:r>
            <a:r>
              <a:rPr lang="hu-HU" dirty="0" err="1">
                <a:latin typeface="Corbel" panose="020B0503020204020204" pitchFamily="34" charset="0"/>
              </a:rPr>
              <a:t>programmes</a:t>
            </a:r>
            <a:endParaRPr lang="hu-HU" dirty="0">
              <a:latin typeface="Corbel" panose="020B0503020204020204" pitchFamily="34" charset="0"/>
            </a:endParaRPr>
          </a:p>
          <a:p>
            <a:r>
              <a:rPr lang="hu-HU" dirty="0" err="1">
                <a:latin typeface="Corbel" panose="020B0503020204020204" pitchFamily="34" charset="0"/>
              </a:rPr>
              <a:t>brings</a:t>
            </a:r>
            <a:r>
              <a:rPr lang="hu-HU" dirty="0">
                <a:latin typeface="Corbel" panose="020B0503020204020204" pitchFamily="34" charset="0"/>
              </a:rPr>
              <a:t> </a:t>
            </a:r>
            <a:r>
              <a:rPr lang="hu-HU" dirty="0" err="1">
                <a:latin typeface="Corbel" panose="020B0503020204020204" pitchFamily="34" charset="0"/>
              </a:rPr>
              <a:t>together</a:t>
            </a:r>
            <a:r>
              <a:rPr lang="hu-HU" dirty="0">
                <a:latin typeface="Corbel" panose="020B0503020204020204" pitchFamily="34" charset="0"/>
              </a:rPr>
              <a:t> policy </a:t>
            </a:r>
            <a:r>
              <a:rPr lang="hu-HU" dirty="0" err="1">
                <a:latin typeface="Corbel" panose="020B0503020204020204" pitchFamily="34" charset="0"/>
              </a:rPr>
              <a:t>makers</a:t>
            </a:r>
            <a:r>
              <a:rPr lang="hu-HU" dirty="0">
                <a:latin typeface="Corbel" panose="020B0503020204020204" pitchFamily="34" charset="0"/>
              </a:rPr>
              <a:t>, </a:t>
            </a:r>
            <a:r>
              <a:rPr lang="hu-HU" dirty="0" err="1">
                <a:latin typeface="Corbel" panose="020B0503020204020204" pitchFamily="34" charset="0"/>
              </a:rPr>
              <a:t>academia</a:t>
            </a:r>
            <a:r>
              <a:rPr lang="hu-HU" dirty="0">
                <a:latin typeface="Corbel" panose="020B0503020204020204" pitchFamily="34" charset="0"/>
              </a:rPr>
              <a:t>, </a:t>
            </a:r>
            <a:r>
              <a:rPr lang="hu-HU" dirty="0" err="1">
                <a:latin typeface="Corbel" panose="020B0503020204020204" pitchFamily="34" charset="0"/>
              </a:rPr>
              <a:t>research</a:t>
            </a:r>
            <a:r>
              <a:rPr lang="hu-HU" dirty="0">
                <a:latin typeface="Corbel" panose="020B0503020204020204" pitchFamily="34" charset="0"/>
              </a:rPr>
              <a:t>, civil </a:t>
            </a:r>
            <a:r>
              <a:rPr lang="hu-HU" dirty="0" err="1">
                <a:latin typeface="Corbel" panose="020B0503020204020204" pitchFamily="34" charset="0"/>
              </a:rPr>
              <a:t>society</a:t>
            </a:r>
            <a:r>
              <a:rPr lang="hu-HU" dirty="0">
                <a:latin typeface="Corbel" panose="020B0503020204020204" pitchFamily="34" charset="0"/>
              </a:rPr>
              <a:t> and </a:t>
            </a:r>
            <a:r>
              <a:rPr lang="hu-HU" dirty="0" err="1">
                <a:latin typeface="Corbel" panose="020B0503020204020204" pitchFamily="34" charset="0"/>
              </a:rPr>
              <a:t>private</a:t>
            </a:r>
            <a:r>
              <a:rPr lang="hu-HU" dirty="0">
                <a:latin typeface="Corbel" panose="020B0503020204020204" pitchFamily="34" charset="0"/>
              </a:rPr>
              <a:t> </a:t>
            </a:r>
            <a:r>
              <a:rPr lang="hu-HU" dirty="0" err="1">
                <a:latin typeface="Corbel" panose="020B0503020204020204" pitchFamily="34" charset="0"/>
              </a:rPr>
              <a:t>actors</a:t>
            </a:r>
            <a:endParaRPr lang="hu-HU" dirty="0">
              <a:latin typeface="Corbel" panose="020B0503020204020204" pitchFamily="34" charset="0"/>
            </a:endParaRPr>
          </a:p>
          <a:p>
            <a:endParaRPr lang="hu-HU" dirty="0"/>
          </a:p>
          <a:p>
            <a:endParaRPr lang="en-GB" dirty="0"/>
          </a:p>
        </p:txBody>
      </p:sp>
    </p:spTree>
    <p:extLst>
      <p:ext uri="{BB962C8B-B14F-4D97-AF65-F5344CB8AC3E}">
        <p14:creationId xmlns:p14="http://schemas.microsoft.com/office/powerpoint/2010/main" val="2971840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Programme</a:t>
            </a:r>
            <a:r>
              <a:rPr lang="hu-HU" dirty="0">
                <a:latin typeface="Corbel" panose="020B0503020204020204" pitchFamily="34" charset="0"/>
              </a:rPr>
              <a:t> </a:t>
            </a:r>
            <a:r>
              <a:rPr lang="hu-HU" dirty="0" err="1">
                <a:latin typeface="Corbel" panose="020B0503020204020204" pitchFamily="34" charset="0"/>
              </a:rPr>
              <a:t>Budget</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r>
              <a:rPr lang="hu-HU" dirty="0">
                <a:latin typeface="Corbel" panose="020B0503020204020204" pitchFamily="34" charset="0"/>
              </a:rPr>
              <a:t>EUR 213,105,953.00 </a:t>
            </a:r>
          </a:p>
          <a:p>
            <a:r>
              <a:rPr lang="hu-HU" dirty="0">
                <a:latin typeface="Corbel" panose="020B0503020204020204" pitchFamily="34" charset="0"/>
              </a:rPr>
              <a:t>„INTERREG </a:t>
            </a:r>
            <a:r>
              <a:rPr lang="hu-HU" dirty="0" err="1">
                <a:latin typeface="Corbel" panose="020B0503020204020204" pitchFamily="34" charset="0"/>
              </a:rPr>
              <a:t>funds</a:t>
            </a:r>
            <a:r>
              <a:rPr lang="hu-HU" dirty="0">
                <a:latin typeface="Corbel" panose="020B0503020204020204" pitchFamily="34" charset="0"/>
              </a:rPr>
              <a:t>” – </a:t>
            </a:r>
            <a:r>
              <a:rPr lang="hu-HU" dirty="0" err="1">
                <a:latin typeface="Corbel" panose="020B0503020204020204" pitchFamily="34" charset="0"/>
              </a:rPr>
              <a:t>bringing</a:t>
            </a:r>
            <a:r>
              <a:rPr lang="hu-HU" dirty="0">
                <a:latin typeface="Corbel" panose="020B0503020204020204" pitchFamily="34" charset="0"/>
              </a:rPr>
              <a:t> </a:t>
            </a:r>
            <a:r>
              <a:rPr lang="hu-HU" dirty="0" err="1">
                <a:latin typeface="Corbel" panose="020B0503020204020204" pitchFamily="34" charset="0"/>
              </a:rPr>
              <a:t>together</a:t>
            </a:r>
            <a:r>
              <a:rPr lang="hu-HU" dirty="0">
                <a:latin typeface="Corbel" panose="020B0503020204020204" pitchFamily="34" charset="0"/>
              </a:rPr>
              <a:t> ERDF, IPA and NDICI </a:t>
            </a:r>
            <a:r>
              <a:rPr lang="hu-HU" dirty="0" err="1">
                <a:latin typeface="Corbel" panose="020B0503020204020204" pitchFamily="34" charset="0"/>
              </a:rPr>
              <a:t>funds</a:t>
            </a:r>
            <a:endParaRPr lang="hu-HU" dirty="0">
              <a:latin typeface="Corbel" panose="020B0503020204020204" pitchFamily="34" charset="0"/>
            </a:endParaRPr>
          </a:p>
          <a:p>
            <a:r>
              <a:rPr lang="hu-HU" dirty="0">
                <a:latin typeface="Corbel" panose="020B0503020204020204" pitchFamily="34" charset="0"/>
              </a:rPr>
              <a:t>maximum EU </a:t>
            </a:r>
            <a:r>
              <a:rPr lang="hu-HU" dirty="0" err="1">
                <a:latin typeface="Corbel" panose="020B0503020204020204" pitchFamily="34" charset="0"/>
              </a:rPr>
              <a:t>contribution</a:t>
            </a:r>
            <a:r>
              <a:rPr lang="hu-HU" dirty="0">
                <a:latin typeface="Corbel" panose="020B0503020204020204" pitchFamily="34" charset="0"/>
              </a:rPr>
              <a:t> is 80% in 2021-2027 </a:t>
            </a:r>
            <a:r>
              <a:rPr lang="hu-HU" dirty="0" err="1">
                <a:latin typeface="Corbel" panose="020B0503020204020204" pitchFamily="34" charset="0"/>
              </a:rPr>
              <a:t>programming</a:t>
            </a:r>
            <a:r>
              <a:rPr lang="hu-HU" dirty="0">
                <a:latin typeface="Corbel" panose="020B0503020204020204" pitchFamily="34" charset="0"/>
              </a:rPr>
              <a:t> </a:t>
            </a:r>
            <a:r>
              <a:rPr lang="hu-HU" dirty="0" err="1">
                <a:latin typeface="Corbel" panose="020B0503020204020204" pitchFamily="34" charset="0"/>
              </a:rPr>
              <a:t>period</a:t>
            </a:r>
            <a:endParaRPr lang="hu-HU" dirty="0">
              <a:latin typeface="Corbel" panose="020B0503020204020204" pitchFamily="34" charset="0"/>
            </a:endParaRPr>
          </a:p>
          <a:p>
            <a:r>
              <a:rPr lang="hu-HU" dirty="0">
                <a:latin typeface="Corbel" panose="020B0503020204020204" pitchFamily="34" charset="0"/>
              </a:rPr>
              <a:t>50% of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budget</a:t>
            </a:r>
            <a:r>
              <a:rPr lang="hu-HU" dirty="0">
                <a:latin typeface="Corbel" panose="020B0503020204020204" pitchFamily="34" charset="0"/>
              </a:rPr>
              <a:t> </a:t>
            </a:r>
            <a:r>
              <a:rPr lang="hu-HU" dirty="0" err="1">
                <a:latin typeface="Corbel" panose="020B0503020204020204" pitchFamily="34" charset="0"/>
              </a:rPr>
              <a:t>will</a:t>
            </a:r>
            <a:r>
              <a:rPr lang="hu-HU" dirty="0">
                <a:latin typeface="Corbel" panose="020B0503020204020204" pitchFamily="34" charset="0"/>
              </a:rPr>
              <a:t> be </a:t>
            </a:r>
            <a:r>
              <a:rPr lang="hu-HU" dirty="0" err="1">
                <a:latin typeface="Corbel" panose="020B0503020204020204" pitchFamily="34" charset="0"/>
              </a:rPr>
              <a:t>available</a:t>
            </a:r>
            <a:r>
              <a:rPr lang="hu-HU" dirty="0">
                <a:latin typeface="Corbel" panose="020B0503020204020204" pitchFamily="34" charset="0"/>
              </a:rPr>
              <a:t> in </a:t>
            </a:r>
            <a:r>
              <a:rPr lang="hu-HU" dirty="0" err="1">
                <a:latin typeface="Corbel" panose="020B0503020204020204" pitchFamily="34" charset="0"/>
              </a:rPr>
              <a:t>the</a:t>
            </a:r>
            <a:r>
              <a:rPr lang="hu-HU" dirty="0">
                <a:latin typeface="Corbel" panose="020B0503020204020204" pitchFamily="34" charset="0"/>
              </a:rPr>
              <a:t> 1st </a:t>
            </a:r>
            <a:r>
              <a:rPr lang="hu-HU" dirty="0" err="1">
                <a:latin typeface="Corbel" panose="020B0503020204020204" pitchFamily="34" charset="0"/>
              </a:rPr>
              <a:t>Call</a:t>
            </a:r>
            <a:r>
              <a:rPr lang="hu-HU" dirty="0">
                <a:latin typeface="Corbel" panose="020B0503020204020204" pitchFamily="34" charset="0"/>
              </a:rPr>
              <a:t> </a:t>
            </a:r>
            <a:r>
              <a:rPr lang="hu-HU" dirty="0" err="1">
                <a:latin typeface="Corbel" panose="020B0503020204020204" pitchFamily="34" charset="0"/>
              </a:rPr>
              <a:t>for</a:t>
            </a:r>
            <a:r>
              <a:rPr lang="hu-HU" dirty="0">
                <a:latin typeface="Corbel" panose="020B0503020204020204" pitchFamily="34" charset="0"/>
              </a:rPr>
              <a:t> </a:t>
            </a:r>
            <a:r>
              <a:rPr lang="hu-HU" dirty="0" err="1">
                <a:latin typeface="Corbel" panose="020B0503020204020204" pitchFamily="34" charset="0"/>
              </a:rPr>
              <a:t>Proposals</a:t>
            </a:r>
            <a:endParaRPr lang="hu-HU" dirty="0">
              <a:latin typeface="Corbel" panose="020B0503020204020204" pitchFamily="34" charset="0"/>
            </a:endParaRPr>
          </a:p>
          <a:p>
            <a:pPr marL="0" indent="0">
              <a:buNone/>
            </a:pPr>
            <a:endParaRPr lang="hu-HU" dirty="0">
              <a:latin typeface="Corbel" panose="020B0503020204020204" pitchFamily="34" charset="0"/>
            </a:endParaRPr>
          </a:p>
          <a:p>
            <a:r>
              <a:rPr lang="hu-HU" dirty="0" err="1">
                <a:latin typeface="Corbel" panose="020B0503020204020204" pitchFamily="34" charset="0"/>
              </a:rPr>
              <a:t>allocated</a:t>
            </a:r>
            <a:r>
              <a:rPr lang="hu-HU" dirty="0">
                <a:latin typeface="Corbel" panose="020B0503020204020204" pitchFamily="34" charset="0"/>
              </a:rPr>
              <a:t> </a:t>
            </a:r>
            <a:r>
              <a:rPr lang="hu-HU" dirty="0" err="1">
                <a:latin typeface="Corbel" panose="020B0503020204020204" pitchFamily="34" charset="0"/>
              </a:rPr>
              <a:t>total</a:t>
            </a:r>
            <a:r>
              <a:rPr lang="hu-HU" dirty="0">
                <a:latin typeface="Corbel" panose="020B0503020204020204" pitchFamily="34" charset="0"/>
              </a:rPr>
              <a:t> </a:t>
            </a:r>
            <a:r>
              <a:rPr lang="hu-HU" dirty="0" err="1">
                <a:latin typeface="Corbel" panose="020B0503020204020204" pitchFamily="34" charset="0"/>
              </a:rPr>
              <a:t>budget</a:t>
            </a:r>
            <a:r>
              <a:rPr lang="hu-HU" dirty="0">
                <a:latin typeface="Corbel" panose="020B0503020204020204" pitchFamily="34" charset="0"/>
              </a:rPr>
              <a:t> </a:t>
            </a:r>
            <a:r>
              <a:rPr lang="hu-HU" dirty="0" err="1">
                <a:latin typeface="Corbel" panose="020B0503020204020204" pitchFamily="34" charset="0"/>
              </a:rPr>
              <a:t>for</a:t>
            </a:r>
            <a:r>
              <a:rPr lang="hu-HU" dirty="0">
                <a:latin typeface="Corbel" panose="020B0503020204020204" pitchFamily="34" charset="0"/>
              </a:rPr>
              <a:t> </a:t>
            </a:r>
            <a:r>
              <a:rPr lang="hu-HU" dirty="0" err="1">
                <a:latin typeface="Corbel" panose="020B0503020204020204" pitchFamily="34" charset="0"/>
              </a:rPr>
              <a:t>Priority</a:t>
            </a:r>
            <a:r>
              <a:rPr lang="hu-HU" dirty="0">
                <a:latin typeface="Corbel" panose="020B0503020204020204" pitchFamily="34" charset="0"/>
              </a:rPr>
              <a:t> </a:t>
            </a:r>
            <a:r>
              <a:rPr lang="hu-HU" dirty="0" err="1">
                <a:latin typeface="Corbel" panose="020B0503020204020204" pitchFamily="34" charset="0"/>
              </a:rPr>
              <a:t>Area</a:t>
            </a:r>
            <a:r>
              <a:rPr lang="hu-HU" dirty="0">
                <a:latin typeface="Corbel" panose="020B0503020204020204" pitchFamily="34" charset="0"/>
              </a:rPr>
              <a:t> 1: EUR 37 490 510,25</a:t>
            </a:r>
            <a:endParaRPr lang="hu-HU" dirty="0"/>
          </a:p>
          <a:p>
            <a:pPr marL="0" indent="0">
              <a:buNone/>
            </a:pPr>
            <a:endParaRPr lang="hu-HU" dirty="0"/>
          </a:p>
          <a:p>
            <a:endParaRPr lang="en-US" dirty="0"/>
          </a:p>
          <a:p>
            <a:endParaRPr lang="en-US" dirty="0"/>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290393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Follow</a:t>
            </a:r>
            <a:r>
              <a:rPr lang="hu-HU" dirty="0">
                <a:latin typeface="Corbel" panose="020B0503020204020204" pitchFamily="34" charset="0"/>
              </a:rPr>
              <a:t> </a:t>
            </a:r>
            <a:r>
              <a:rPr lang="hu-HU" dirty="0" err="1">
                <a:latin typeface="Corbel" panose="020B0503020204020204" pitchFamily="34" charset="0"/>
              </a:rPr>
              <a:t>developments</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92500" lnSpcReduction="10000"/>
          </a:bodyPr>
          <a:lstStyle/>
          <a:p>
            <a:r>
              <a:rPr lang="hu-HU" dirty="0">
                <a:latin typeface="Corbel" panose="020B0503020204020204" pitchFamily="34" charset="0"/>
              </a:rPr>
              <a:t>DTP website: </a:t>
            </a:r>
          </a:p>
          <a:p>
            <a:pPr lvl="1"/>
            <a:r>
              <a:rPr lang="hu-HU" dirty="0" err="1">
                <a:latin typeface="Corbel" panose="020B0503020204020204" pitchFamily="34" charset="0"/>
              </a:rPr>
              <a:t>general</a:t>
            </a:r>
            <a:r>
              <a:rPr lang="hu-HU" dirty="0">
                <a:latin typeface="Corbel" panose="020B0503020204020204" pitchFamily="34" charset="0"/>
              </a:rPr>
              <a:t> </a:t>
            </a:r>
            <a:r>
              <a:rPr lang="hu-HU" dirty="0" err="1">
                <a:latin typeface="Corbel" panose="020B0503020204020204" pitchFamily="34" charset="0"/>
              </a:rPr>
              <a:t>information</a:t>
            </a:r>
            <a:r>
              <a:rPr lang="hu-HU" dirty="0">
                <a:latin typeface="Corbel" panose="020B0503020204020204" pitchFamily="34" charset="0"/>
              </a:rPr>
              <a:t>, </a:t>
            </a:r>
          </a:p>
          <a:p>
            <a:pPr lvl="1"/>
            <a:r>
              <a:rPr lang="hu-HU" dirty="0" smtClean="0">
                <a:latin typeface="Corbel" panose="020B0503020204020204" pitchFamily="34" charset="0"/>
              </a:rPr>
              <a:t>Danube </a:t>
            </a:r>
            <a:r>
              <a:rPr lang="hu-HU" dirty="0">
                <a:latin typeface="Corbel" panose="020B0503020204020204" pitchFamily="34" charset="0"/>
              </a:rPr>
              <a:t>Programme </a:t>
            </a:r>
            <a:r>
              <a:rPr lang="hu-HU" dirty="0" err="1">
                <a:latin typeface="Corbel" panose="020B0503020204020204" pitchFamily="34" charset="0"/>
              </a:rPr>
              <a:t>document</a:t>
            </a:r>
            <a:endParaRPr lang="hu-HU" dirty="0">
              <a:latin typeface="Corbel" panose="020B0503020204020204" pitchFamily="34" charset="0"/>
            </a:endParaRPr>
          </a:p>
          <a:p>
            <a:pPr lvl="1"/>
            <a:r>
              <a:rPr lang="hu-HU" dirty="0" err="1">
                <a:latin typeface="Corbel" panose="020B0503020204020204" pitchFamily="34" charset="0"/>
              </a:rPr>
              <a:t>Call</a:t>
            </a:r>
            <a:r>
              <a:rPr lang="hu-HU" dirty="0">
                <a:latin typeface="Corbel" panose="020B0503020204020204" pitchFamily="34" charset="0"/>
              </a:rPr>
              <a:t> </a:t>
            </a:r>
            <a:r>
              <a:rPr lang="hu-HU" dirty="0" err="1">
                <a:latin typeface="Corbel" panose="020B0503020204020204" pitchFamily="34" charset="0"/>
              </a:rPr>
              <a:t>for</a:t>
            </a:r>
            <a:r>
              <a:rPr lang="hu-HU" dirty="0">
                <a:latin typeface="Corbel" panose="020B0503020204020204" pitchFamily="34" charset="0"/>
              </a:rPr>
              <a:t> </a:t>
            </a:r>
            <a:r>
              <a:rPr lang="hu-HU" dirty="0" err="1">
                <a:latin typeface="Corbel" panose="020B0503020204020204" pitchFamily="34" charset="0"/>
              </a:rPr>
              <a:t>Proposals</a:t>
            </a:r>
            <a:r>
              <a:rPr lang="hu-HU" dirty="0">
                <a:latin typeface="Corbel" panose="020B0503020204020204" pitchFamily="34" charset="0"/>
              </a:rPr>
              <a:t> </a:t>
            </a:r>
            <a:r>
              <a:rPr lang="hu-HU" dirty="0" err="1">
                <a:latin typeface="Corbel" panose="020B0503020204020204" pitchFamily="34" charset="0"/>
              </a:rPr>
              <a:t>announcement</a:t>
            </a:r>
            <a:r>
              <a:rPr lang="hu-HU" dirty="0">
                <a:latin typeface="Corbel" panose="020B0503020204020204" pitchFamily="34" charset="0"/>
              </a:rPr>
              <a:t>, </a:t>
            </a:r>
          </a:p>
          <a:p>
            <a:r>
              <a:rPr lang="hu-HU" dirty="0">
                <a:latin typeface="Corbel" panose="020B0503020204020204" pitchFamily="34" charset="0"/>
              </a:rPr>
              <a:t>DRP </a:t>
            </a:r>
            <a:r>
              <a:rPr lang="hu-HU" dirty="0" err="1">
                <a:latin typeface="Corbel" panose="020B0503020204020204" pitchFamily="34" charset="0"/>
              </a:rPr>
              <a:t>events</a:t>
            </a:r>
            <a:r>
              <a:rPr lang="hu-HU" dirty="0">
                <a:latin typeface="Corbel" panose="020B0503020204020204" pitchFamily="34" charset="0"/>
              </a:rPr>
              <a:t> (</a:t>
            </a:r>
            <a:r>
              <a:rPr lang="hu-HU" dirty="0" err="1">
                <a:latin typeface="Corbel" panose="020B0503020204020204" pitchFamily="34" charset="0"/>
              </a:rPr>
              <a:t>e.g</a:t>
            </a:r>
            <a:r>
              <a:rPr lang="hu-HU" dirty="0">
                <a:latin typeface="Corbel" panose="020B0503020204020204" pitchFamily="34" charset="0"/>
              </a:rPr>
              <a:t> </a:t>
            </a:r>
            <a:r>
              <a:rPr lang="hu-HU" dirty="0" err="1">
                <a:latin typeface="Corbel" panose="020B0503020204020204" pitchFamily="34" charset="0"/>
              </a:rPr>
              <a:t>thematic</a:t>
            </a:r>
            <a:r>
              <a:rPr lang="hu-HU" dirty="0">
                <a:latin typeface="Corbel" panose="020B0503020204020204" pitchFamily="34" charset="0"/>
              </a:rPr>
              <a:t> </a:t>
            </a:r>
            <a:r>
              <a:rPr lang="hu-HU" dirty="0" err="1" smtClean="0">
                <a:latin typeface="Corbel" panose="020B0503020204020204" pitchFamily="34" charset="0"/>
              </a:rPr>
              <a:t>webinars</a:t>
            </a:r>
            <a:r>
              <a:rPr lang="hu-HU" dirty="0" smtClean="0">
                <a:latin typeface="Corbel" panose="020B0503020204020204" pitchFamily="34" charset="0"/>
              </a:rPr>
              <a:t>, Lead </a:t>
            </a:r>
            <a:r>
              <a:rPr lang="hu-HU" dirty="0" err="1">
                <a:latin typeface="Corbel" panose="020B0503020204020204" pitchFamily="34" charset="0"/>
              </a:rPr>
              <a:t>Applicants</a:t>
            </a:r>
            <a:r>
              <a:rPr lang="hu-HU" dirty="0">
                <a:latin typeface="Corbel" panose="020B0503020204020204" pitchFamily="34" charset="0"/>
              </a:rPr>
              <a:t>’ </a:t>
            </a:r>
            <a:r>
              <a:rPr lang="hu-HU" dirty="0" err="1">
                <a:latin typeface="Corbel" panose="020B0503020204020204" pitchFamily="34" charset="0"/>
              </a:rPr>
              <a:t>Seminar</a:t>
            </a:r>
            <a:r>
              <a:rPr lang="hu-HU" dirty="0">
                <a:latin typeface="Corbel" panose="020B0503020204020204" pitchFamily="34" charset="0"/>
              </a:rPr>
              <a:t>)</a:t>
            </a:r>
          </a:p>
          <a:p>
            <a:r>
              <a:rPr lang="hu-HU" dirty="0">
                <a:latin typeface="Corbel" panose="020B0503020204020204" pitchFamily="34" charset="0"/>
              </a:rPr>
              <a:t>DTP National </a:t>
            </a:r>
            <a:r>
              <a:rPr lang="hu-HU" dirty="0" err="1">
                <a:latin typeface="Corbel" panose="020B0503020204020204" pitchFamily="34" charset="0"/>
              </a:rPr>
              <a:t>Contact</a:t>
            </a:r>
            <a:r>
              <a:rPr lang="hu-HU" dirty="0">
                <a:latin typeface="Corbel" panose="020B0503020204020204" pitchFamily="34" charset="0"/>
              </a:rPr>
              <a:t> </a:t>
            </a:r>
            <a:r>
              <a:rPr lang="hu-HU" dirty="0" err="1">
                <a:latin typeface="Corbel" panose="020B0503020204020204" pitchFamily="34" charset="0"/>
              </a:rPr>
              <a:t>Points</a:t>
            </a:r>
            <a:endParaRPr lang="hu-HU" dirty="0">
              <a:latin typeface="Corbel" panose="020B0503020204020204" pitchFamily="34" charset="0"/>
            </a:endParaRPr>
          </a:p>
          <a:p>
            <a:r>
              <a:rPr lang="hu-HU" dirty="0">
                <a:latin typeface="Corbel" panose="020B0503020204020204" pitchFamily="34" charset="0"/>
              </a:rPr>
              <a:t>National </a:t>
            </a:r>
            <a:r>
              <a:rPr lang="hu-HU" dirty="0" err="1">
                <a:latin typeface="Corbel" panose="020B0503020204020204" pitchFamily="34" charset="0"/>
              </a:rPr>
              <a:t>events</a:t>
            </a:r>
            <a:r>
              <a:rPr lang="hu-HU" dirty="0">
                <a:latin typeface="Corbel" panose="020B0503020204020204" pitchFamily="34" charset="0"/>
              </a:rPr>
              <a:t> (</a:t>
            </a:r>
            <a:r>
              <a:rPr lang="hu-HU" dirty="0" err="1">
                <a:latin typeface="Corbel" panose="020B0503020204020204" pitchFamily="34" charset="0"/>
              </a:rPr>
              <a:t>e.g</a:t>
            </a:r>
            <a:r>
              <a:rPr lang="hu-HU" dirty="0">
                <a:latin typeface="Corbel" panose="020B0503020204020204" pitchFamily="34" charset="0"/>
              </a:rPr>
              <a:t>. </a:t>
            </a:r>
            <a:r>
              <a:rPr lang="hu-HU" dirty="0" err="1">
                <a:latin typeface="Corbel" panose="020B0503020204020204" pitchFamily="34" charset="0"/>
              </a:rPr>
              <a:t>national</a:t>
            </a:r>
            <a:r>
              <a:rPr lang="hu-HU" dirty="0">
                <a:latin typeface="Corbel" panose="020B0503020204020204" pitchFamily="34" charset="0"/>
              </a:rPr>
              <a:t> </a:t>
            </a:r>
            <a:r>
              <a:rPr lang="hu-HU" dirty="0" err="1">
                <a:latin typeface="Corbel" panose="020B0503020204020204" pitchFamily="34" charset="0"/>
              </a:rPr>
              <a:t>info</a:t>
            </a:r>
            <a:r>
              <a:rPr lang="hu-HU" dirty="0">
                <a:latin typeface="Corbel" panose="020B0503020204020204" pitchFamily="34" charset="0"/>
              </a:rPr>
              <a:t> </a:t>
            </a:r>
            <a:r>
              <a:rPr lang="hu-HU" dirty="0" err="1">
                <a:latin typeface="Corbel" panose="020B0503020204020204" pitchFamily="34" charset="0"/>
              </a:rPr>
              <a:t>days</a:t>
            </a:r>
            <a:r>
              <a:rPr lang="hu-HU" dirty="0">
                <a:latin typeface="Corbel" panose="020B0503020204020204" pitchFamily="34" charset="0"/>
              </a:rPr>
              <a:t>)</a:t>
            </a:r>
          </a:p>
          <a:p>
            <a:r>
              <a:rPr lang="hu-HU" dirty="0">
                <a:latin typeface="Corbel" panose="020B0503020204020204" pitchFamily="34" charset="0"/>
              </a:rPr>
              <a:t>DRP Project </a:t>
            </a:r>
            <a:r>
              <a:rPr lang="hu-HU" dirty="0" err="1">
                <a:latin typeface="Corbel" panose="020B0503020204020204" pitchFamily="34" charset="0"/>
              </a:rPr>
              <a:t>Officer</a:t>
            </a:r>
            <a:r>
              <a:rPr lang="hu-HU" dirty="0">
                <a:latin typeface="Corbel" panose="020B0503020204020204" pitchFamily="34" charset="0"/>
              </a:rPr>
              <a:t> (</a:t>
            </a:r>
            <a:r>
              <a:rPr lang="hu-HU" dirty="0" err="1">
                <a:latin typeface="Corbel" panose="020B0503020204020204" pitchFamily="34" charset="0"/>
              </a:rPr>
              <a:t>e.g</a:t>
            </a:r>
            <a:r>
              <a:rPr lang="hu-HU" dirty="0">
                <a:latin typeface="Corbel" panose="020B0503020204020204" pitchFamily="34" charset="0"/>
              </a:rPr>
              <a:t>. </a:t>
            </a:r>
            <a:r>
              <a:rPr lang="hu-HU" dirty="0" err="1">
                <a:latin typeface="Corbel" panose="020B0503020204020204" pitchFamily="34" charset="0"/>
              </a:rPr>
              <a:t>bilateral</a:t>
            </a:r>
            <a:r>
              <a:rPr lang="hu-HU" dirty="0">
                <a:latin typeface="Corbel" panose="020B0503020204020204" pitchFamily="34" charset="0"/>
              </a:rPr>
              <a:t> </a:t>
            </a:r>
            <a:r>
              <a:rPr lang="hu-HU" dirty="0" err="1">
                <a:latin typeface="Corbel" panose="020B0503020204020204" pitchFamily="34" charset="0"/>
              </a:rPr>
              <a:t>consultations</a:t>
            </a:r>
            <a:r>
              <a:rPr lang="hu-HU" dirty="0">
                <a:latin typeface="Corbel" panose="020B0503020204020204" pitchFamily="34" charset="0"/>
              </a:rPr>
              <a:t>)</a:t>
            </a:r>
          </a:p>
          <a:p>
            <a:r>
              <a:rPr lang="hu-HU" dirty="0">
                <a:latin typeface="Corbel" panose="020B0503020204020204" pitchFamily="34" charset="0"/>
              </a:rPr>
              <a:t>EUSDR </a:t>
            </a:r>
            <a:r>
              <a:rPr lang="hu-HU" dirty="0" err="1">
                <a:latin typeface="Corbel" panose="020B0503020204020204" pitchFamily="34" charset="0"/>
              </a:rPr>
              <a:t>PAs</a:t>
            </a:r>
            <a:endParaRPr lang="hu-HU" dirty="0">
              <a:latin typeface="Corbel" panose="020B0503020204020204" pitchFamily="34" charset="0"/>
            </a:endParaRPr>
          </a:p>
          <a:p>
            <a:endParaRPr lang="hu-HU" dirty="0"/>
          </a:p>
          <a:p>
            <a:pPr marL="0" indent="0">
              <a:buNone/>
            </a:pPr>
            <a:endParaRPr lang="hu-HU" dirty="0"/>
          </a:p>
          <a:p>
            <a:endParaRPr lang="en-US" dirty="0"/>
          </a:p>
          <a:p>
            <a:endParaRPr lang="en-US" dirty="0"/>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54915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Contact</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pPr marL="0" indent="0">
              <a:buNone/>
            </a:pPr>
            <a:endParaRPr lang="hu-HU" dirty="0"/>
          </a:p>
          <a:p>
            <a:pPr marL="0" indent="0">
              <a:buNone/>
            </a:pPr>
            <a:r>
              <a:rPr lang="hu-HU" dirty="0" err="1">
                <a:latin typeface="Corbel" panose="020B0503020204020204" pitchFamily="34" charset="0"/>
              </a:rPr>
              <a:t>Ms</a:t>
            </a:r>
            <a:r>
              <a:rPr lang="hu-HU" dirty="0">
                <a:latin typeface="Corbel" panose="020B0503020204020204" pitchFamily="34" charset="0"/>
              </a:rPr>
              <a:t> Katalin Kovács-Kasza</a:t>
            </a:r>
          </a:p>
          <a:p>
            <a:pPr marL="0" indent="0">
              <a:buNone/>
            </a:pPr>
            <a:endParaRPr lang="hu-HU" dirty="0">
              <a:hlinkClick r:id="rId2"/>
            </a:endParaRPr>
          </a:p>
          <a:p>
            <a:pPr marL="0" indent="0">
              <a:buNone/>
            </a:pPr>
            <a:r>
              <a:rPr lang="hu-HU" dirty="0">
                <a:latin typeface="Corbel" panose="020B0503020204020204" pitchFamily="34" charset="0"/>
                <a:hlinkClick r:id="rId2"/>
              </a:rPr>
              <a:t>katalin.kovacs-kasza@interreg-danube.eu</a:t>
            </a:r>
            <a:endParaRPr lang="hu-HU" dirty="0">
              <a:latin typeface="Corbel" panose="020B0503020204020204" pitchFamily="34" charset="0"/>
            </a:endParaRPr>
          </a:p>
          <a:p>
            <a:pPr marL="0" indent="0">
              <a:buNone/>
            </a:pPr>
            <a:endParaRPr lang="hu-HU" dirty="0">
              <a:latin typeface="Corbel" panose="020B0503020204020204" pitchFamily="34" charset="0"/>
            </a:endParaRPr>
          </a:p>
          <a:p>
            <a:pPr marL="0" indent="0">
              <a:buNone/>
            </a:pPr>
            <a:r>
              <a:rPr lang="hu-HU" dirty="0">
                <a:latin typeface="Corbel" panose="020B0503020204020204" pitchFamily="34" charset="0"/>
                <a:hlinkClick r:id="rId3"/>
              </a:rPr>
              <a:t>https://www.interreg-danube.eu/about-dtp/new-funding-2021-2027</a:t>
            </a:r>
            <a:endParaRPr lang="hu-HU" dirty="0">
              <a:latin typeface="Corbel" panose="020B0503020204020204" pitchFamily="34" charset="0"/>
            </a:endParaRPr>
          </a:p>
          <a:p>
            <a:pPr marL="0" indent="0">
              <a:buNone/>
            </a:pPr>
            <a:endParaRPr lang="hu-HU" dirty="0"/>
          </a:p>
          <a:p>
            <a:pPr marL="0" indent="0">
              <a:buNone/>
            </a:pPr>
            <a:endParaRPr lang="hu-HU" dirty="0"/>
          </a:p>
          <a:p>
            <a:pPr marL="0" indent="0">
              <a:buNone/>
            </a:pPr>
            <a:endParaRPr lang="hu-HU" dirty="0"/>
          </a:p>
          <a:p>
            <a:pPr marL="0" indent="0">
              <a:buNone/>
            </a:pPr>
            <a:endParaRPr lang="hu-HU" dirty="0"/>
          </a:p>
          <a:p>
            <a:endParaRPr lang="en-US" dirty="0"/>
          </a:p>
          <a:p>
            <a:endParaRPr lang="en-US" dirty="0"/>
          </a:p>
          <a:p>
            <a:pPr marL="0" indent="0">
              <a:buNone/>
            </a:pPr>
            <a:endParaRPr lang="hu-HU" dirty="0"/>
          </a:p>
          <a:p>
            <a:endParaRPr lang="hu-HU" dirty="0"/>
          </a:p>
          <a:p>
            <a:endParaRPr lang="en-GB" dirty="0"/>
          </a:p>
        </p:txBody>
      </p:sp>
      <p:pic>
        <p:nvPicPr>
          <p:cNvPr id="4" name="Kép 3">
            <a:extLst>
              <a:ext uri="{FF2B5EF4-FFF2-40B4-BE49-F238E27FC236}">
                <a16:creationId xmlns:a16="http://schemas.microsoft.com/office/drawing/2014/main" xmlns="" id="{F59B2E1C-E3CC-FFB0-6975-C74A7B8EA68A}"/>
              </a:ext>
            </a:extLst>
          </p:cNvPr>
          <p:cNvPicPr>
            <a:picLocks noChangeAspect="1"/>
          </p:cNvPicPr>
          <p:nvPr/>
        </p:nvPicPr>
        <p:blipFill>
          <a:blip r:embed="rId4"/>
          <a:stretch>
            <a:fillRect/>
          </a:stretch>
        </p:blipFill>
        <p:spPr>
          <a:xfrm>
            <a:off x="5805996" y="500655"/>
            <a:ext cx="1908699" cy="1904228"/>
          </a:xfrm>
          <a:prstGeom prst="rect">
            <a:avLst/>
          </a:prstGeom>
        </p:spPr>
      </p:pic>
    </p:spTree>
    <p:extLst>
      <p:ext uri="{BB962C8B-B14F-4D97-AF65-F5344CB8AC3E}">
        <p14:creationId xmlns:p14="http://schemas.microsoft.com/office/powerpoint/2010/main" val="381739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Danube</a:t>
            </a:r>
            <a:r>
              <a:rPr lang="hu-HU" dirty="0">
                <a:latin typeface="Corbel" panose="020B0503020204020204" pitchFamily="34" charset="0"/>
              </a:rPr>
              <a:t> </a:t>
            </a:r>
            <a:r>
              <a:rPr lang="hu-HU" dirty="0" err="1">
                <a:latin typeface="Corbel" panose="020B0503020204020204" pitchFamily="34" charset="0"/>
              </a:rPr>
              <a:t>Region</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92500" lnSpcReduction="10000"/>
          </a:bodyPr>
          <a:lstStyle/>
          <a:p>
            <a:r>
              <a:rPr lang="hu-HU" dirty="0">
                <a:latin typeface="Corbel" panose="020B0503020204020204" pitchFamily="34" charset="0"/>
              </a:rPr>
              <a:t>is a </a:t>
            </a:r>
            <a:r>
              <a:rPr lang="hu-HU" dirty="0" err="1">
                <a:latin typeface="Corbel" panose="020B0503020204020204" pitchFamily="34" charset="0"/>
              </a:rPr>
              <a:t>region</a:t>
            </a:r>
            <a:r>
              <a:rPr lang="hu-HU" dirty="0">
                <a:latin typeface="Corbel" panose="020B0503020204020204" pitchFamily="34" charset="0"/>
              </a:rPr>
              <a:t> of </a:t>
            </a:r>
            <a:r>
              <a:rPr lang="hu-HU" dirty="0" err="1">
                <a:latin typeface="Corbel" panose="020B0503020204020204" pitchFamily="34" charset="0"/>
              </a:rPr>
              <a:t>barriers</a:t>
            </a:r>
            <a:r>
              <a:rPr lang="hu-HU" dirty="0">
                <a:latin typeface="Corbel" panose="020B0503020204020204" pitchFamily="34" charset="0"/>
              </a:rPr>
              <a:t>, </a:t>
            </a:r>
            <a:r>
              <a:rPr lang="hu-HU" dirty="0" err="1">
                <a:latin typeface="Corbel" panose="020B0503020204020204" pitchFamily="34" charset="0"/>
              </a:rPr>
              <a:t>due</a:t>
            </a:r>
            <a:r>
              <a:rPr lang="hu-HU" dirty="0">
                <a:latin typeface="Corbel" panose="020B0503020204020204" pitchFamily="34" charset="0"/>
              </a:rPr>
              <a:t> </a:t>
            </a:r>
            <a:r>
              <a:rPr lang="hu-HU" dirty="0" err="1">
                <a:latin typeface="Corbel" panose="020B0503020204020204" pitchFamily="34" charset="0"/>
              </a:rPr>
              <a:t>to</a:t>
            </a:r>
            <a:r>
              <a:rPr lang="hu-HU" dirty="0">
                <a:latin typeface="Corbel" panose="020B0503020204020204" pitchFamily="34" charset="0"/>
              </a:rPr>
              <a:t> </a:t>
            </a:r>
            <a:r>
              <a:rPr lang="hu-HU" dirty="0" err="1">
                <a:latin typeface="Corbel" panose="020B0503020204020204" pitchFamily="34" charset="0"/>
              </a:rPr>
              <a:t>its</a:t>
            </a:r>
            <a:r>
              <a:rPr lang="hu-HU" dirty="0">
                <a:latin typeface="Corbel" panose="020B0503020204020204" pitchFamily="34" charset="0"/>
              </a:rPr>
              <a:t> </a:t>
            </a:r>
            <a:r>
              <a:rPr lang="hu-HU" dirty="0" err="1">
                <a:latin typeface="Corbel" panose="020B0503020204020204" pitchFamily="34" charset="0"/>
              </a:rPr>
              <a:t>highly</a:t>
            </a:r>
            <a:r>
              <a:rPr lang="hu-HU" dirty="0">
                <a:latin typeface="Corbel" panose="020B0503020204020204" pitchFamily="34" charset="0"/>
              </a:rPr>
              <a:t> </a:t>
            </a:r>
            <a:r>
              <a:rPr lang="hu-HU" dirty="0" err="1">
                <a:latin typeface="Corbel" panose="020B0503020204020204" pitchFamily="34" charset="0"/>
              </a:rPr>
              <a:t>fragmented</a:t>
            </a:r>
            <a:r>
              <a:rPr lang="hu-HU" dirty="0">
                <a:latin typeface="Corbel" panose="020B0503020204020204" pitchFamily="34" charset="0"/>
              </a:rPr>
              <a:t> status in </a:t>
            </a:r>
            <a:r>
              <a:rPr lang="hu-HU" dirty="0" err="1">
                <a:latin typeface="Corbel" panose="020B0503020204020204" pitchFamily="34" charset="0"/>
              </a:rPr>
              <a:t>political</a:t>
            </a:r>
            <a:r>
              <a:rPr lang="hu-HU" dirty="0">
                <a:latin typeface="Corbel" panose="020B0503020204020204" pitchFamily="34" charset="0"/>
              </a:rPr>
              <a:t>, </a:t>
            </a:r>
            <a:r>
              <a:rPr lang="hu-HU" dirty="0" err="1">
                <a:latin typeface="Corbel" panose="020B0503020204020204" pitchFamily="34" charset="0"/>
              </a:rPr>
              <a:t>economic</a:t>
            </a:r>
            <a:r>
              <a:rPr lang="hu-HU" dirty="0">
                <a:latin typeface="Corbel" panose="020B0503020204020204" pitchFamily="34" charset="0"/>
              </a:rPr>
              <a:t> and </a:t>
            </a:r>
            <a:r>
              <a:rPr lang="hu-HU" dirty="0" err="1">
                <a:latin typeface="Corbel" panose="020B0503020204020204" pitchFamily="34" charset="0"/>
              </a:rPr>
              <a:t>administrative</a:t>
            </a:r>
            <a:r>
              <a:rPr lang="hu-HU" dirty="0">
                <a:latin typeface="Corbel" panose="020B0503020204020204" pitchFamily="34" charset="0"/>
              </a:rPr>
              <a:t> </a:t>
            </a:r>
            <a:r>
              <a:rPr lang="hu-HU" dirty="0" err="1">
                <a:latin typeface="Corbel" panose="020B0503020204020204" pitchFamily="34" charset="0"/>
              </a:rPr>
              <a:t>aspects</a:t>
            </a:r>
            <a:r>
              <a:rPr lang="hu-HU" dirty="0">
                <a:latin typeface="Corbel" panose="020B0503020204020204" pitchFamily="34" charset="0"/>
              </a:rPr>
              <a:t> </a:t>
            </a:r>
          </a:p>
          <a:p>
            <a:r>
              <a:rPr lang="hu-HU" dirty="0">
                <a:latin typeface="Corbel" panose="020B0503020204020204" pitchFamily="34" charset="0"/>
              </a:rPr>
              <a:t>has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highest</a:t>
            </a:r>
            <a:r>
              <a:rPr lang="hu-HU" dirty="0">
                <a:latin typeface="Corbel" panose="020B0503020204020204" pitchFamily="34" charset="0"/>
              </a:rPr>
              <a:t> </a:t>
            </a:r>
            <a:r>
              <a:rPr lang="hu-HU" dirty="0" err="1">
                <a:latin typeface="Corbel" panose="020B0503020204020204" pitchFamily="34" charset="0"/>
              </a:rPr>
              <a:t>number</a:t>
            </a:r>
            <a:r>
              <a:rPr lang="hu-HU" dirty="0">
                <a:latin typeface="Corbel" panose="020B0503020204020204" pitchFamily="34" charset="0"/>
              </a:rPr>
              <a:t> of </a:t>
            </a:r>
            <a:r>
              <a:rPr lang="hu-HU" dirty="0" err="1">
                <a:latin typeface="Corbel" panose="020B0503020204020204" pitchFamily="34" charset="0"/>
              </a:rPr>
              <a:t>countries</a:t>
            </a:r>
            <a:r>
              <a:rPr lang="hu-HU" dirty="0">
                <a:latin typeface="Corbel" panose="020B0503020204020204" pitchFamily="34" charset="0"/>
              </a:rPr>
              <a:t> (14) and </a:t>
            </a:r>
            <a:r>
              <a:rPr lang="hu-HU" dirty="0" err="1">
                <a:latin typeface="Corbel" panose="020B0503020204020204" pitchFamily="34" charset="0"/>
              </a:rPr>
              <a:t>highest</a:t>
            </a:r>
            <a:r>
              <a:rPr lang="hu-HU" dirty="0">
                <a:latin typeface="Corbel" panose="020B0503020204020204" pitchFamily="34" charset="0"/>
              </a:rPr>
              <a:t> </a:t>
            </a:r>
            <a:r>
              <a:rPr lang="hu-HU" dirty="0" err="1">
                <a:latin typeface="Corbel" panose="020B0503020204020204" pitchFamily="34" charset="0"/>
              </a:rPr>
              <a:t>number</a:t>
            </a:r>
            <a:r>
              <a:rPr lang="hu-HU" dirty="0">
                <a:latin typeface="Corbel" panose="020B0503020204020204" pitchFamily="34" charset="0"/>
              </a:rPr>
              <a:t> of </a:t>
            </a:r>
            <a:r>
              <a:rPr lang="hu-HU" dirty="0" err="1">
                <a:latin typeface="Corbel" panose="020B0503020204020204" pitchFamily="34" charset="0"/>
              </a:rPr>
              <a:t>borders</a:t>
            </a:r>
            <a:r>
              <a:rPr lang="hu-HU" dirty="0">
                <a:latin typeface="Corbel" panose="020B0503020204020204" pitchFamily="34" charset="0"/>
              </a:rPr>
              <a:t> </a:t>
            </a:r>
            <a:r>
              <a:rPr lang="hu-HU" dirty="0" err="1">
                <a:latin typeface="Corbel" panose="020B0503020204020204" pitchFamily="34" charset="0"/>
              </a:rPr>
              <a:t>compared</a:t>
            </a:r>
            <a:r>
              <a:rPr lang="hu-HU" dirty="0">
                <a:latin typeface="Corbel" panose="020B0503020204020204" pitchFamily="34" charset="0"/>
              </a:rPr>
              <a:t> </a:t>
            </a:r>
            <a:r>
              <a:rPr lang="hu-HU" dirty="0" err="1">
                <a:latin typeface="Corbel" panose="020B0503020204020204" pitchFamily="34" charset="0"/>
              </a:rPr>
              <a:t>to</a:t>
            </a:r>
            <a:r>
              <a:rPr lang="hu-HU" dirty="0">
                <a:latin typeface="Corbel" panose="020B0503020204020204" pitchFamily="34" charset="0"/>
              </a:rPr>
              <a:t> </a:t>
            </a:r>
            <a:r>
              <a:rPr lang="hu-HU" dirty="0" err="1">
                <a:latin typeface="Corbel" panose="020B0503020204020204" pitchFamily="34" charset="0"/>
              </a:rPr>
              <a:t>other</a:t>
            </a:r>
            <a:r>
              <a:rPr lang="hu-HU" dirty="0">
                <a:latin typeface="Corbel" panose="020B0503020204020204" pitchFamily="34" charset="0"/>
              </a:rPr>
              <a:t> </a:t>
            </a:r>
            <a:r>
              <a:rPr lang="hu-HU" dirty="0" err="1">
                <a:latin typeface="Corbel" panose="020B0503020204020204" pitchFamily="34" charset="0"/>
              </a:rPr>
              <a:t>macro-regions</a:t>
            </a:r>
            <a:r>
              <a:rPr lang="hu-HU" dirty="0">
                <a:latin typeface="Corbel" panose="020B0503020204020204" pitchFamily="34" charset="0"/>
              </a:rPr>
              <a:t>, (</a:t>
            </a:r>
            <a:r>
              <a:rPr lang="hu-HU" dirty="0" err="1">
                <a:latin typeface="Corbel" panose="020B0503020204020204" pitchFamily="34" charset="0"/>
              </a:rPr>
              <a:t>rate</a:t>
            </a:r>
            <a:r>
              <a:rPr lang="hu-HU" dirty="0">
                <a:latin typeface="Corbel" panose="020B0503020204020204" pitchFamily="34" charset="0"/>
              </a:rPr>
              <a:t> of </a:t>
            </a:r>
            <a:r>
              <a:rPr lang="hu-HU" dirty="0" err="1">
                <a:latin typeface="Corbel" panose="020B0503020204020204" pitchFamily="34" charset="0"/>
              </a:rPr>
              <a:t>border</a:t>
            </a:r>
            <a:r>
              <a:rPr lang="hu-HU" dirty="0">
                <a:latin typeface="Corbel" panose="020B0503020204020204" pitchFamily="34" charset="0"/>
              </a:rPr>
              <a:t> </a:t>
            </a:r>
            <a:r>
              <a:rPr lang="hu-HU" dirty="0" err="1">
                <a:latin typeface="Corbel" panose="020B0503020204020204" pitchFamily="34" charset="0"/>
              </a:rPr>
              <a:t>areas</a:t>
            </a:r>
            <a:r>
              <a:rPr lang="hu-HU" dirty="0">
                <a:latin typeface="Corbel" panose="020B0503020204020204" pitchFamily="34" charset="0"/>
              </a:rPr>
              <a:t> is 44.7%)</a:t>
            </a:r>
          </a:p>
          <a:p>
            <a:r>
              <a:rPr lang="hu-HU" dirty="0" err="1">
                <a:latin typeface="Corbel" panose="020B0503020204020204" pitchFamily="34" charset="0"/>
              </a:rPr>
              <a:t>the</a:t>
            </a:r>
            <a:r>
              <a:rPr lang="hu-HU" dirty="0">
                <a:latin typeface="Corbel" panose="020B0503020204020204" pitchFamily="34" charset="0"/>
              </a:rPr>
              <a:t> European </a:t>
            </a:r>
            <a:r>
              <a:rPr lang="hu-HU" dirty="0" err="1">
                <a:latin typeface="Corbel" panose="020B0503020204020204" pitchFamily="34" charset="0"/>
              </a:rPr>
              <a:t>measures</a:t>
            </a:r>
            <a:r>
              <a:rPr lang="hu-HU" dirty="0">
                <a:latin typeface="Corbel" panose="020B0503020204020204" pitchFamily="34" charset="0"/>
              </a:rPr>
              <a:t> </a:t>
            </a:r>
            <a:r>
              <a:rPr lang="hu-HU" dirty="0" err="1">
                <a:latin typeface="Corbel" panose="020B0503020204020204" pitchFamily="34" charset="0"/>
              </a:rPr>
              <a:t>for</a:t>
            </a:r>
            <a:r>
              <a:rPr lang="hu-HU" dirty="0">
                <a:latin typeface="Corbel" panose="020B0503020204020204" pitchFamily="34" charset="0"/>
              </a:rPr>
              <a:t> a </a:t>
            </a:r>
            <a:r>
              <a:rPr lang="hu-HU" dirty="0" err="1">
                <a:latin typeface="Corbel" panose="020B0503020204020204" pitchFamily="34" charset="0"/>
              </a:rPr>
              <a:t>stronger</a:t>
            </a:r>
            <a:r>
              <a:rPr lang="hu-HU" dirty="0">
                <a:latin typeface="Corbel" panose="020B0503020204020204" pitchFamily="34" charset="0"/>
              </a:rPr>
              <a:t> </a:t>
            </a:r>
            <a:r>
              <a:rPr lang="hu-HU" dirty="0" err="1">
                <a:latin typeface="Corbel" panose="020B0503020204020204" pitchFamily="34" charset="0"/>
              </a:rPr>
              <a:t>cohesion</a:t>
            </a:r>
            <a:r>
              <a:rPr lang="hu-HU" dirty="0">
                <a:latin typeface="Corbel" panose="020B0503020204020204" pitchFamily="34" charset="0"/>
              </a:rPr>
              <a:t> </a:t>
            </a:r>
            <a:r>
              <a:rPr lang="hu-HU" dirty="0" err="1">
                <a:latin typeface="Corbel" panose="020B0503020204020204" pitchFamily="34" charset="0"/>
              </a:rPr>
              <a:t>along</a:t>
            </a:r>
            <a:r>
              <a:rPr lang="hu-HU" dirty="0">
                <a:latin typeface="Corbel" panose="020B0503020204020204" pitchFamily="34" charset="0"/>
              </a:rPr>
              <a:t> </a:t>
            </a:r>
            <a:r>
              <a:rPr lang="hu-HU" dirty="0" err="1">
                <a:latin typeface="Corbel" panose="020B0503020204020204" pitchFamily="34" charset="0"/>
              </a:rPr>
              <a:t>with</a:t>
            </a:r>
            <a:r>
              <a:rPr lang="hu-HU" dirty="0">
                <a:latin typeface="Corbel" panose="020B0503020204020204" pitchFamily="34" charset="0"/>
              </a:rPr>
              <a:t>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accession</a:t>
            </a:r>
            <a:r>
              <a:rPr lang="hu-HU" dirty="0">
                <a:latin typeface="Corbel" panose="020B0503020204020204" pitchFamily="34" charset="0"/>
              </a:rPr>
              <a:t> and </a:t>
            </a:r>
            <a:r>
              <a:rPr lang="hu-HU" dirty="0" err="1">
                <a:latin typeface="Corbel" panose="020B0503020204020204" pitchFamily="34" charset="0"/>
              </a:rPr>
              <a:t>neighbourhood</a:t>
            </a:r>
            <a:r>
              <a:rPr lang="hu-HU" dirty="0">
                <a:latin typeface="Corbel" panose="020B0503020204020204" pitchFamily="34" charset="0"/>
              </a:rPr>
              <a:t> </a:t>
            </a:r>
            <a:r>
              <a:rPr lang="hu-HU" dirty="0" err="1">
                <a:latin typeface="Corbel" panose="020B0503020204020204" pitchFamily="34" charset="0"/>
              </a:rPr>
              <a:t>policies</a:t>
            </a:r>
            <a:r>
              <a:rPr lang="hu-HU" dirty="0">
                <a:latin typeface="Corbel" panose="020B0503020204020204" pitchFamily="34" charset="0"/>
              </a:rPr>
              <a:t> </a:t>
            </a:r>
            <a:r>
              <a:rPr lang="hu-HU" dirty="0" err="1">
                <a:latin typeface="Corbel" panose="020B0503020204020204" pitchFamily="34" charset="0"/>
              </a:rPr>
              <a:t>create</a:t>
            </a:r>
            <a:r>
              <a:rPr lang="hu-HU" dirty="0">
                <a:latin typeface="Corbel" panose="020B0503020204020204" pitchFamily="34" charset="0"/>
              </a:rPr>
              <a:t> a </a:t>
            </a:r>
            <a:r>
              <a:rPr lang="hu-HU" dirty="0" err="1">
                <a:latin typeface="Corbel" panose="020B0503020204020204" pitchFamily="34" charset="0"/>
              </a:rPr>
              <a:t>new</a:t>
            </a:r>
            <a:r>
              <a:rPr lang="hu-HU" dirty="0">
                <a:latin typeface="Corbel" panose="020B0503020204020204" pitchFamily="34" charset="0"/>
              </a:rPr>
              <a:t>, </a:t>
            </a:r>
            <a:r>
              <a:rPr lang="hu-HU" dirty="0" err="1">
                <a:latin typeface="Corbel" panose="020B0503020204020204" pitchFamily="34" charset="0"/>
              </a:rPr>
              <a:t>unique</a:t>
            </a:r>
            <a:r>
              <a:rPr lang="hu-HU" dirty="0">
                <a:latin typeface="Corbel" panose="020B0503020204020204" pitchFamily="34" charset="0"/>
              </a:rPr>
              <a:t> </a:t>
            </a:r>
            <a:r>
              <a:rPr lang="hu-HU" dirty="0" err="1">
                <a:latin typeface="Corbel" panose="020B0503020204020204" pitchFamily="34" charset="0"/>
              </a:rPr>
              <a:t>historic</a:t>
            </a:r>
            <a:r>
              <a:rPr lang="hu-HU" dirty="0">
                <a:latin typeface="Corbel" panose="020B0503020204020204" pitchFamily="34" charset="0"/>
              </a:rPr>
              <a:t> </a:t>
            </a:r>
            <a:r>
              <a:rPr lang="hu-HU" dirty="0" err="1">
                <a:latin typeface="Corbel" panose="020B0503020204020204" pitchFamily="34" charset="0"/>
              </a:rPr>
              <a:t>situation</a:t>
            </a:r>
            <a:r>
              <a:rPr lang="hu-HU" dirty="0">
                <a:latin typeface="Corbel" panose="020B0503020204020204" pitchFamily="34" charset="0"/>
              </a:rPr>
              <a:t> </a:t>
            </a:r>
            <a:r>
              <a:rPr lang="hu-HU" dirty="0" err="1">
                <a:latin typeface="Corbel" panose="020B0503020204020204" pitchFamily="34" charset="0"/>
              </a:rPr>
              <a:t>for</a:t>
            </a:r>
            <a:r>
              <a:rPr lang="hu-HU" dirty="0">
                <a:latin typeface="Corbel" panose="020B0503020204020204" pitchFamily="34" charset="0"/>
              </a:rPr>
              <a:t>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better</a:t>
            </a:r>
            <a:r>
              <a:rPr lang="hu-HU" dirty="0">
                <a:latin typeface="Corbel" panose="020B0503020204020204" pitchFamily="34" charset="0"/>
              </a:rPr>
              <a:t> </a:t>
            </a:r>
            <a:r>
              <a:rPr lang="hu-HU" dirty="0" err="1">
                <a:latin typeface="Corbel" panose="020B0503020204020204" pitchFamily="34" charset="0"/>
              </a:rPr>
              <a:t>integration</a:t>
            </a:r>
            <a:r>
              <a:rPr lang="hu-HU" dirty="0">
                <a:latin typeface="Corbel" panose="020B0503020204020204" pitchFamily="34" charset="0"/>
              </a:rPr>
              <a:t> of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Danube</a:t>
            </a:r>
            <a:r>
              <a:rPr lang="hu-HU" dirty="0">
                <a:latin typeface="Corbel" panose="020B0503020204020204" pitchFamily="34" charset="0"/>
              </a:rPr>
              <a:t> </a:t>
            </a:r>
            <a:r>
              <a:rPr lang="hu-HU" dirty="0" err="1">
                <a:latin typeface="Corbel" panose="020B0503020204020204" pitchFamily="34" charset="0"/>
              </a:rPr>
              <a:t>space</a:t>
            </a:r>
            <a:endParaRPr lang="hu-HU" dirty="0">
              <a:latin typeface="Corbel" panose="020B0503020204020204" pitchFamily="34" charset="0"/>
            </a:endParaRPr>
          </a:p>
          <a:p>
            <a:r>
              <a:rPr lang="hu-HU" dirty="0" err="1">
                <a:latin typeface="Corbel" panose="020B0503020204020204" pitchFamily="34" charset="0"/>
              </a:rPr>
              <a:t>Creating</a:t>
            </a:r>
            <a:r>
              <a:rPr lang="hu-HU" dirty="0">
                <a:latin typeface="Corbel" panose="020B0503020204020204" pitchFamily="34" charset="0"/>
              </a:rPr>
              <a:t> a </a:t>
            </a:r>
            <a:r>
              <a:rPr lang="hu-HU" dirty="0" err="1">
                <a:latin typeface="Corbel" panose="020B0503020204020204" pitchFamily="34" charset="0"/>
              </a:rPr>
              <a:t>better</a:t>
            </a:r>
            <a:r>
              <a:rPr lang="hu-HU" dirty="0">
                <a:latin typeface="Corbel" panose="020B0503020204020204" pitchFamily="34" charset="0"/>
              </a:rPr>
              <a:t> </a:t>
            </a:r>
            <a:r>
              <a:rPr lang="hu-HU" dirty="0" err="1">
                <a:latin typeface="Corbel" panose="020B0503020204020204" pitchFamily="34" charset="0"/>
              </a:rPr>
              <a:t>instiutional</a:t>
            </a:r>
            <a:r>
              <a:rPr lang="hu-HU" dirty="0">
                <a:latin typeface="Corbel" panose="020B0503020204020204" pitchFamily="34" charset="0"/>
              </a:rPr>
              <a:t> platform and </a:t>
            </a:r>
            <a:r>
              <a:rPr lang="hu-HU" dirty="0" err="1">
                <a:latin typeface="Corbel" panose="020B0503020204020204" pitchFamily="34" charset="0"/>
              </a:rPr>
              <a:t>transnational</a:t>
            </a:r>
            <a:r>
              <a:rPr lang="hu-HU" dirty="0">
                <a:latin typeface="Corbel" panose="020B0503020204020204" pitchFamily="34" charset="0"/>
              </a:rPr>
              <a:t> </a:t>
            </a:r>
            <a:r>
              <a:rPr lang="hu-HU" dirty="0" err="1">
                <a:latin typeface="Corbel" panose="020B0503020204020204" pitchFamily="34" charset="0"/>
              </a:rPr>
              <a:t>cooperation</a:t>
            </a:r>
            <a:r>
              <a:rPr lang="hu-HU" dirty="0">
                <a:latin typeface="Corbel" panose="020B0503020204020204" pitchFamily="34" charset="0"/>
              </a:rPr>
              <a:t> </a:t>
            </a:r>
            <a:r>
              <a:rPr lang="hu-HU" dirty="0" err="1">
                <a:latin typeface="Corbel" panose="020B0503020204020204" pitchFamily="34" charset="0"/>
              </a:rPr>
              <a:t>environment</a:t>
            </a:r>
            <a:r>
              <a:rPr lang="hu-HU" dirty="0">
                <a:latin typeface="Corbel" panose="020B0503020204020204" pitchFamily="34" charset="0"/>
              </a:rPr>
              <a:t> </a:t>
            </a:r>
            <a:r>
              <a:rPr lang="hu-HU" dirty="0" err="1">
                <a:latin typeface="Corbel" panose="020B0503020204020204" pitchFamily="34" charset="0"/>
              </a:rPr>
              <a:t>for</a:t>
            </a:r>
            <a:r>
              <a:rPr lang="hu-HU" dirty="0">
                <a:latin typeface="Corbel" panose="020B0503020204020204" pitchFamily="34" charset="0"/>
              </a:rPr>
              <a:t>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territorial</a:t>
            </a:r>
            <a:r>
              <a:rPr lang="hu-HU" dirty="0">
                <a:latin typeface="Corbel" panose="020B0503020204020204" pitchFamily="34" charset="0"/>
              </a:rPr>
              <a:t>, </a:t>
            </a:r>
            <a:r>
              <a:rPr lang="hu-HU" dirty="0" err="1">
                <a:latin typeface="Corbel" panose="020B0503020204020204" pitchFamily="34" charset="0"/>
              </a:rPr>
              <a:t>economic</a:t>
            </a:r>
            <a:r>
              <a:rPr lang="hu-HU" dirty="0">
                <a:latin typeface="Corbel" panose="020B0503020204020204" pitchFamily="34" charset="0"/>
              </a:rPr>
              <a:t> and </a:t>
            </a:r>
            <a:r>
              <a:rPr lang="hu-HU" dirty="0" err="1">
                <a:latin typeface="Corbel" panose="020B0503020204020204" pitchFamily="34" charset="0"/>
              </a:rPr>
              <a:t>social</a:t>
            </a:r>
            <a:r>
              <a:rPr lang="hu-HU" dirty="0">
                <a:latin typeface="Corbel" panose="020B0503020204020204" pitchFamily="34" charset="0"/>
              </a:rPr>
              <a:t> </a:t>
            </a:r>
            <a:r>
              <a:rPr lang="hu-HU" dirty="0" err="1">
                <a:latin typeface="Corbel" panose="020B0503020204020204" pitchFamily="34" charset="0"/>
              </a:rPr>
              <a:t>integration</a:t>
            </a:r>
            <a:r>
              <a:rPr lang="hu-HU" dirty="0">
                <a:latin typeface="Corbel" panose="020B0503020204020204" pitchFamily="34" charset="0"/>
              </a:rPr>
              <a:t> is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mission</a:t>
            </a:r>
            <a:r>
              <a:rPr lang="hu-HU" dirty="0">
                <a:latin typeface="Corbel" panose="020B0503020204020204" pitchFamily="34" charset="0"/>
              </a:rPr>
              <a:t> of </a:t>
            </a:r>
            <a:r>
              <a:rPr lang="hu-HU" dirty="0" err="1">
                <a:latin typeface="Corbel" panose="020B0503020204020204" pitchFamily="34" charset="0"/>
              </a:rPr>
              <a:t>the</a:t>
            </a:r>
            <a:r>
              <a:rPr lang="hu-HU" dirty="0">
                <a:latin typeface="Corbel" panose="020B0503020204020204" pitchFamily="34" charset="0"/>
              </a:rPr>
              <a:t> </a:t>
            </a:r>
            <a:r>
              <a:rPr lang="hu-HU" dirty="0" err="1">
                <a:latin typeface="Corbel" panose="020B0503020204020204" pitchFamily="34" charset="0"/>
              </a:rPr>
              <a:t>Danube</a:t>
            </a:r>
            <a:r>
              <a:rPr lang="hu-HU" dirty="0">
                <a:latin typeface="Corbel" panose="020B0503020204020204" pitchFamily="34" charset="0"/>
              </a:rPr>
              <a:t> </a:t>
            </a:r>
            <a:r>
              <a:rPr lang="hu-HU" dirty="0" err="1">
                <a:latin typeface="Corbel" panose="020B0503020204020204" pitchFamily="34" charset="0"/>
              </a:rPr>
              <a:t>Region</a:t>
            </a:r>
            <a:r>
              <a:rPr lang="hu-HU" dirty="0">
                <a:latin typeface="Corbel" panose="020B0503020204020204" pitchFamily="34" charset="0"/>
              </a:rPr>
              <a:t> </a:t>
            </a:r>
            <a:r>
              <a:rPr lang="hu-HU" dirty="0" err="1">
                <a:latin typeface="Corbel" panose="020B0503020204020204" pitchFamily="34" charset="0"/>
              </a:rPr>
              <a:t>to</a:t>
            </a:r>
            <a:r>
              <a:rPr lang="hu-HU" dirty="0">
                <a:latin typeface="Corbel" panose="020B0503020204020204" pitchFamily="34" charset="0"/>
              </a:rPr>
              <a:t> </a:t>
            </a:r>
            <a:r>
              <a:rPr lang="hu-HU" dirty="0" err="1">
                <a:latin typeface="Corbel" panose="020B0503020204020204" pitchFamily="34" charset="0"/>
              </a:rPr>
              <a:t>become</a:t>
            </a:r>
            <a:r>
              <a:rPr lang="hu-HU" dirty="0">
                <a:latin typeface="Corbel" panose="020B0503020204020204" pitchFamily="34" charset="0"/>
              </a:rPr>
              <a:t> </a:t>
            </a:r>
            <a:r>
              <a:rPr lang="hu-HU" dirty="0" err="1">
                <a:latin typeface="Corbel" panose="020B0503020204020204" pitchFamily="34" charset="0"/>
              </a:rPr>
              <a:t>region</a:t>
            </a:r>
            <a:r>
              <a:rPr lang="hu-HU" dirty="0">
                <a:latin typeface="Corbel" panose="020B0503020204020204" pitchFamily="34" charset="0"/>
              </a:rPr>
              <a:t> of flows</a:t>
            </a:r>
          </a:p>
          <a:p>
            <a:endParaRPr lang="hu-HU" dirty="0">
              <a:latin typeface="Corbel" panose="020B0503020204020204" pitchFamily="34" charset="0"/>
            </a:endParaRPr>
          </a:p>
          <a:p>
            <a:endParaRPr lang="hu-HU" dirty="0"/>
          </a:p>
          <a:p>
            <a:endParaRPr lang="hu-HU" dirty="0"/>
          </a:p>
          <a:p>
            <a:endParaRPr lang="en-GB" dirty="0"/>
          </a:p>
        </p:txBody>
      </p:sp>
    </p:spTree>
    <p:extLst>
      <p:ext uri="{BB962C8B-B14F-4D97-AF65-F5344CB8AC3E}">
        <p14:creationId xmlns:p14="http://schemas.microsoft.com/office/powerpoint/2010/main" val="35157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Sustainable</a:t>
            </a:r>
            <a:r>
              <a:rPr lang="hu-HU" dirty="0">
                <a:latin typeface="Corbel" panose="020B0503020204020204" pitchFamily="34" charset="0"/>
              </a:rPr>
              <a:t> </a:t>
            </a:r>
            <a:r>
              <a:rPr lang="hu-HU" dirty="0" err="1">
                <a:latin typeface="Corbel" panose="020B0503020204020204" pitchFamily="34" charset="0"/>
              </a:rPr>
              <a:t>economic</a:t>
            </a:r>
            <a:r>
              <a:rPr lang="hu-HU" dirty="0">
                <a:latin typeface="Corbel" panose="020B0503020204020204" pitchFamily="34" charset="0"/>
              </a:rPr>
              <a:t> </a:t>
            </a:r>
            <a:r>
              <a:rPr lang="hu-HU" dirty="0" err="1">
                <a:latin typeface="Corbel" panose="020B0503020204020204" pitchFamily="34" charset="0"/>
              </a:rPr>
              <a:t>development</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a:bodyPr>
          <a:lstStyle/>
          <a:p>
            <a:r>
              <a:rPr lang="en-US" dirty="0"/>
              <a:t>large competitiveness gaps between the old, the new Member States and the non-EU countries, including their status within the regional innovation ecosystem. </a:t>
            </a:r>
            <a:endParaRPr lang="hu-HU" dirty="0"/>
          </a:p>
          <a:p>
            <a:r>
              <a:rPr lang="hu-HU" dirty="0"/>
              <a:t>a </a:t>
            </a:r>
            <a:r>
              <a:rPr lang="hu-HU" dirty="0" err="1"/>
              <a:t>low</a:t>
            </a:r>
            <a:r>
              <a:rPr lang="hu-HU" dirty="0"/>
              <a:t> </a:t>
            </a:r>
            <a:r>
              <a:rPr lang="hu-HU" dirty="0" err="1"/>
              <a:t>share</a:t>
            </a:r>
            <a:r>
              <a:rPr lang="hu-HU" dirty="0"/>
              <a:t> of </a:t>
            </a:r>
            <a:r>
              <a:rPr lang="hu-HU" dirty="0" err="1"/>
              <a:t>technology</a:t>
            </a:r>
            <a:r>
              <a:rPr lang="hu-HU" dirty="0"/>
              <a:t> and </a:t>
            </a:r>
            <a:r>
              <a:rPr lang="hu-HU" dirty="0" err="1"/>
              <a:t>knowledge-intensive</a:t>
            </a:r>
            <a:r>
              <a:rPr lang="hu-HU" dirty="0"/>
              <a:t> </a:t>
            </a:r>
            <a:r>
              <a:rPr lang="hu-HU" dirty="0" err="1"/>
              <a:t>activities</a:t>
            </a:r>
            <a:endParaRPr lang="hu-HU" dirty="0"/>
          </a:p>
          <a:p>
            <a:r>
              <a:rPr lang="hu-HU" dirty="0" err="1"/>
              <a:t>need</a:t>
            </a:r>
            <a:r>
              <a:rPr lang="hu-HU" dirty="0"/>
              <a:t> </a:t>
            </a:r>
            <a:r>
              <a:rPr lang="hu-HU" dirty="0" err="1"/>
              <a:t>for</a:t>
            </a:r>
            <a:r>
              <a:rPr lang="hu-HU" dirty="0"/>
              <a:t> </a:t>
            </a:r>
            <a:r>
              <a:rPr lang="hu-HU" dirty="0" err="1"/>
              <a:t>strengthening</a:t>
            </a:r>
            <a:r>
              <a:rPr lang="hu-HU" dirty="0"/>
              <a:t> </a:t>
            </a:r>
            <a:r>
              <a:rPr lang="hu-HU" dirty="0" err="1"/>
              <a:t>synergies</a:t>
            </a:r>
            <a:r>
              <a:rPr lang="hu-HU" dirty="0"/>
              <a:t> and </a:t>
            </a:r>
            <a:r>
              <a:rPr lang="hu-HU" dirty="0" err="1"/>
              <a:t>cross-relationships</a:t>
            </a:r>
            <a:r>
              <a:rPr lang="hu-HU" dirty="0"/>
              <a:t> </a:t>
            </a:r>
            <a:r>
              <a:rPr lang="hu-HU" dirty="0" err="1"/>
              <a:t>between</a:t>
            </a:r>
            <a:r>
              <a:rPr lang="hu-HU" dirty="0"/>
              <a:t> </a:t>
            </a:r>
            <a:r>
              <a:rPr lang="hu-HU" dirty="0" err="1"/>
              <a:t>quadruple</a:t>
            </a:r>
            <a:r>
              <a:rPr lang="hu-HU" dirty="0"/>
              <a:t> </a:t>
            </a:r>
            <a:r>
              <a:rPr lang="hu-HU" dirty="0" err="1"/>
              <a:t>innovation</a:t>
            </a:r>
            <a:r>
              <a:rPr lang="hu-HU" dirty="0"/>
              <a:t> </a:t>
            </a:r>
            <a:r>
              <a:rPr lang="hu-HU" dirty="0" err="1"/>
              <a:t>stakeholders</a:t>
            </a:r>
            <a:r>
              <a:rPr lang="hu-HU" dirty="0"/>
              <a:t> in </a:t>
            </a:r>
            <a:r>
              <a:rPr lang="hu-HU" dirty="0" err="1"/>
              <a:t>order</a:t>
            </a:r>
            <a:r>
              <a:rPr lang="hu-HU" dirty="0"/>
              <a:t> </a:t>
            </a:r>
            <a:r>
              <a:rPr lang="hu-HU" dirty="0" err="1"/>
              <a:t>to</a:t>
            </a:r>
            <a:r>
              <a:rPr lang="hu-HU" dirty="0"/>
              <a:t> </a:t>
            </a:r>
            <a:r>
              <a:rPr lang="hu-HU" dirty="0" err="1"/>
              <a:t>facilitate</a:t>
            </a:r>
            <a:r>
              <a:rPr lang="hu-HU" dirty="0"/>
              <a:t> </a:t>
            </a:r>
            <a:r>
              <a:rPr lang="hu-HU" dirty="0" err="1"/>
              <a:t>the</a:t>
            </a:r>
            <a:r>
              <a:rPr lang="hu-HU" dirty="0"/>
              <a:t> </a:t>
            </a:r>
            <a:r>
              <a:rPr lang="hu-HU" dirty="0" err="1"/>
              <a:t>uptake</a:t>
            </a:r>
            <a:r>
              <a:rPr lang="hu-HU" dirty="0"/>
              <a:t> of </a:t>
            </a:r>
            <a:r>
              <a:rPr lang="hu-HU" dirty="0" err="1"/>
              <a:t>innovative</a:t>
            </a:r>
            <a:r>
              <a:rPr lang="hu-HU" dirty="0"/>
              <a:t> </a:t>
            </a:r>
            <a:r>
              <a:rPr lang="hu-HU" dirty="0" err="1"/>
              <a:t>technologies</a:t>
            </a:r>
            <a:r>
              <a:rPr lang="hu-HU" dirty="0"/>
              <a:t> </a:t>
            </a:r>
            <a:r>
              <a:rPr lang="hu-HU" dirty="0" err="1"/>
              <a:t>across</a:t>
            </a:r>
            <a:r>
              <a:rPr lang="hu-HU" dirty="0"/>
              <a:t> </a:t>
            </a:r>
            <a:r>
              <a:rPr lang="hu-HU" dirty="0" err="1"/>
              <a:t>the</a:t>
            </a:r>
            <a:r>
              <a:rPr lang="hu-HU" dirty="0"/>
              <a:t> </a:t>
            </a:r>
            <a:r>
              <a:rPr lang="hu-HU" dirty="0" err="1"/>
              <a:t>region</a:t>
            </a:r>
            <a:endParaRPr lang="hu-HU" dirty="0"/>
          </a:p>
          <a:p>
            <a:pPr marL="0" indent="0">
              <a:buNone/>
            </a:pPr>
            <a:endParaRPr lang="hu-HU" dirty="0"/>
          </a:p>
          <a:p>
            <a:endParaRPr lang="hu-HU" dirty="0"/>
          </a:p>
          <a:p>
            <a:endParaRPr lang="hu-HU" dirty="0"/>
          </a:p>
          <a:p>
            <a:endParaRPr lang="hu-HU" dirty="0"/>
          </a:p>
          <a:p>
            <a:endParaRPr lang="hu-HU" dirty="0"/>
          </a:p>
          <a:p>
            <a:endParaRPr lang="hu-HU" dirty="0"/>
          </a:p>
          <a:p>
            <a:endParaRPr lang="en-GB" dirty="0"/>
          </a:p>
        </p:txBody>
      </p:sp>
    </p:spTree>
    <p:extLst>
      <p:ext uri="{BB962C8B-B14F-4D97-AF65-F5344CB8AC3E}">
        <p14:creationId xmlns:p14="http://schemas.microsoft.com/office/powerpoint/2010/main" val="107083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Sustainable</a:t>
            </a:r>
            <a:r>
              <a:rPr lang="hu-HU" dirty="0">
                <a:latin typeface="Corbel" panose="020B0503020204020204" pitchFamily="34" charset="0"/>
              </a:rPr>
              <a:t> </a:t>
            </a:r>
            <a:r>
              <a:rPr lang="hu-HU" dirty="0" err="1">
                <a:latin typeface="Corbel" panose="020B0503020204020204" pitchFamily="34" charset="0"/>
              </a:rPr>
              <a:t>economic</a:t>
            </a:r>
            <a:r>
              <a:rPr lang="hu-HU" dirty="0">
                <a:latin typeface="Corbel" panose="020B0503020204020204" pitchFamily="34" charset="0"/>
              </a:rPr>
              <a:t> </a:t>
            </a:r>
            <a:r>
              <a:rPr lang="hu-HU" dirty="0" err="1">
                <a:latin typeface="Corbel" panose="020B0503020204020204" pitchFamily="34" charset="0"/>
              </a:rPr>
              <a:t>development</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92500"/>
          </a:bodyPr>
          <a:lstStyle/>
          <a:p>
            <a:endParaRPr lang="hu-HU" dirty="0"/>
          </a:p>
          <a:p>
            <a:r>
              <a:rPr lang="en-US" dirty="0"/>
              <a:t>Danube Region is </a:t>
            </a:r>
            <a:r>
              <a:rPr lang="hu-HU" dirty="0" err="1"/>
              <a:t>still</a:t>
            </a:r>
            <a:r>
              <a:rPr lang="hu-HU" dirty="0"/>
              <a:t> </a:t>
            </a:r>
            <a:r>
              <a:rPr lang="en-US" dirty="0" err="1"/>
              <a:t>characterised</a:t>
            </a:r>
            <a:r>
              <a:rPr lang="en-US" dirty="0"/>
              <a:t> by large cohesion gaps in social and economic aspects</a:t>
            </a:r>
          </a:p>
          <a:p>
            <a:r>
              <a:rPr lang="en-US" dirty="0"/>
              <a:t>solutions can be delivered through </a:t>
            </a:r>
            <a:r>
              <a:rPr lang="en-US" dirty="0" err="1"/>
              <a:t>digitalisation</a:t>
            </a:r>
            <a:r>
              <a:rPr lang="en-US" dirty="0"/>
              <a:t>, industry 4.0 processes and/or smart </a:t>
            </a:r>
            <a:r>
              <a:rPr lang="en-US" dirty="0" err="1"/>
              <a:t>specialisation</a:t>
            </a:r>
            <a:r>
              <a:rPr lang="en-US" dirty="0"/>
              <a:t> strategies and policies (S3) with a special focus on SMEs</a:t>
            </a:r>
            <a:endParaRPr lang="hu-HU" dirty="0"/>
          </a:p>
          <a:p>
            <a:r>
              <a:rPr lang="en-US" dirty="0"/>
              <a:t>large differences in S3 in terms of </a:t>
            </a:r>
            <a:r>
              <a:rPr lang="en-US" dirty="0" err="1"/>
              <a:t>specialisation</a:t>
            </a:r>
            <a:r>
              <a:rPr lang="en-US" dirty="0"/>
              <a:t>, sectors and territorial coverage.</a:t>
            </a:r>
          </a:p>
          <a:p>
            <a:r>
              <a:rPr lang="en-US" dirty="0"/>
              <a:t>support for transnational alignment of S3 strategies is of great importance</a:t>
            </a:r>
            <a:endParaRPr lang="hu-HU" dirty="0"/>
          </a:p>
          <a:p>
            <a:endParaRPr lang="hu-HU" dirty="0"/>
          </a:p>
          <a:p>
            <a:endParaRPr lang="hu-HU" dirty="0"/>
          </a:p>
          <a:p>
            <a:endParaRPr lang="hu-HU" dirty="0"/>
          </a:p>
          <a:p>
            <a:endParaRPr lang="en-GB" dirty="0"/>
          </a:p>
        </p:txBody>
      </p:sp>
    </p:spTree>
    <p:extLst>
      <p:ext uri="{BB962C8B-B14F-4D97-AF65-F5344CB8AC3E}">
        <p14:creationId xmlns:p14="http://schemas.microsoft.com/office/powerpoint/2010/main" val="342102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err="1">
                <a:latin typeface="Corbel" panose="020B0503020204020204" pitchFamily="34" charset="0"/>
              </a:rPr>
              <a:t>Funding</a:t>
            </a:r>
            <a:r>
              <a:rPr lang="hu-HU" dirty="0">
                <a:latin typeface="Corbel" panose="020B0503020204020204" pitchFamily="34" charset="0"/>
              </a:rPr>
              <a:t> </a:t>
            </a:r>
            <a:r>
              <a:rPr lang="hu-HU" dirty="0" err="1">
                <a:latin typeface="Corbel" panose="020B0503020204020204" pitchFamily="34" charset="0"/>
              </a:rPr>
              <a:t>opportunities</a:t>
            </a:r>
            <a:r>
              <a:rPr lang="hu-HU" dirty="0">
                <a:latin typeface="Corbel" panose="020B0503020204020204" pitchFamily="34" charset="0"/>
              </a:rPr>
              <a:t> - </a:t>
            </a:r>
            <a:r>
              <a:rPr lang="hu-HU" dirty="0" err="1">
                <a:latin typeface="Corbel" panose="020B0503020204020204" pitchFamily="34" charset="0"/>
              </a:rPr>
              <a:t>innovation</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lstStyle/>
          <a:p>
            <a:r>
              <a:rPr lang="hu-HU" dirty="0">
                <a:latin typeface="Corbel" panose="020B0503020204020204" pitchFamily="34" charset="0"/>
              </a:rPr>
              <a:t>SO 1.1 </a:t>
            </a:r>
            <a:r>
              <a:rPr lang="en-US" dirty="0">
                <a:latin typeface="Corbel" panose="020B0503020204020204" pitchFamily="34" charset="0"/>
              </a:rPr>
              <a:t>Enhancing innovation and technology</a:t>
            </a:r>
            <a:r>
              <a:rPr lang="hu-HU" dirty="0">
                <a:latin typeface="Corbel" panose="020B0503020204020204" pitchFamily="34" charset="0"/>
              </a:rPr>
              <a:t> </a:t>
            </a:r>
            <a:r>
              <a:rPr lang="en-US" dirty="0">
                <a:latin typeface="Corbel" panose="020B0503020204020204" pitchFamily="34" charset="0"/>
              </a:rPr>
              <a:t>transfer in Danube region</a:t>
            </a:r>
          </a:p>
          <a:p>
            <a:pPr marL="0" indent="0">
              <a:buNone/>
            </a:pPr>
            <a:endParaRPr lang="en-US" dirty="0">
              <a:latin typeface="Corbel" panose="020B0503020204020204" pitchFamily="34" charset="0"/>
            </a:endParaRPr>
          </a:p>
          <a:p>
            <a:r>
              <a:rPr lang="en-US" dirty="0">
                <a:latin typeface="Corbel" panose="020B0503020204020204" pitchFamily="34" charset="0"/>
              </a:rPr>
              <a:t>SO</a:t>
            </a:r>
            <a:r>
              <a:rPr lang="hu-HU" dirty="0">
                <a:latin typeface="Corbel" panose="020B0503020204020204" pitchFamily="34" charset="0"/>
              </a:rPr>
              <a:t> </a:t>
            </a:r>
            <a:r>
              <a:rPr lang="en-US" dirty="0">
                <a:latin typeface="Corbel" panose="020B0503020204020204" pitchFamily="34" charset="0"/>
              </a:rPr>
              <a:t>1.2 Development of skills for advancing smart</a:t>
            </a:r>
            <a:r>
              <a:rPr lang="hu-HU" dirty="0">
                <a:latin typeface="Corbel" panose="020B0503020204020204" pitchFamily="34" charset="0"/>
              </a:rPr>
              <a:t> </a:t>
            </a:r>
            <a:r>
              <a:rPr lang="en-US" dirty="0" err="1">
                <a:latin typeface="Corbel" panose="020B0503020204020204" pitchFamily="34" charset="0"/>
              </a:rPr>
              <a:t>specialisation</a:t>
            </a:r>
            <a:r>
              <a:rPr lang="en-US" dirty="0">
                <a:latin typeface="Corbel" panose="020B0503020204020204" pitchFamily="34" charset="0"/>
              </a:rPr>
              <a:t> strategies, industrial</a:t>
            </a:r>
            <a:r>
              <a:rPr lang="hu-HU" dirty="0">
                <a:latin typeface="Corbel" panose="020B0503020204020204" pitchFamily="34" charset="0"/>
              </a:rPr>
              <a:t> </a:t>
            </a:r>
            <a:r>
              <a:rPr lang="en-US" dirty="0">
                <a:latin typeface="Corbel" panose="020B0503020204020204" pitchFamily="34" charset="0"/>
              </a:rPr>
              <a:t>transformation and transition towards</a:t>
            </a:r>
            <a:r>
              <a:rPr lang="hu-HU" dirty="0">
                <a:latin typeface="Corbel" panose="020B0503020204020204" pitchFamily="34" charset="0"/>
              </a:rPr>
              <a:t> </a:t>
            </a:r>
            <a:r>
              <a:rPr lang="en-US" dirty="0">
                <a:latin typeface="Corbel" panose="020B0503020204020204" pitchFamily="34" charset="0"/>
              </a:rPr>
              <a:t>industry 4.0, including cross-sectorial</a:t>
            </a:r>
            <a:r>
              <a:rPr lang="hu-HU" dirty="0">
                <a:latin typeface="Corbel" panose="020B0503020204020204" pitchFamily="34" charset="0"/>
              </a:rPr>
              <a:t> </a:t>
            </a:r>
            <a:r>
              <a:rPr lang="en-US" dirty="0">
                <a:latin typeface="Corbel" panose="020B0503020204020204" pitchFamily="34" charset="0"/>
              </a:rPr>
              <a:t>collaborations</a:t>
            </a:r>
          </a:p>
          <a:p>
            <a:endParaRPr lang="hu-HU" dirty="0"/>
          </a:p>
          <a:p>
            <a:endParaRPr lang="hu-HU" dirty="0"/>
          </a:p>
          <a:p>
            <a:endParaRPr lang="en-GB" dirty="0"/>
          </a:p>
        </p:txBody>
      </p:sp>
    </p:spTree>
    <p:extLst>
      <p:ext uri="{BB962C8B-B14F-4D97-AF65-F5344CB8AC3E}">
        <p14:creationId xmlns:p14="http://schemas.microsoft.com/office/powerpoint/2010/main" val="292278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1.1 - </a:t>
            </a:r>
            <a:r>
              <a:rPr lang="hu-HU" dirty="0" err="1">
                <a:latin typeface="Corbel" panose="020B0503020204020204" pitchFamily="34" charset="0"/>
              </a:rPr>
              <a:t>Needs</a:t>
            </a:r>
            <a:r>
              <a:rPr lang="hu-HU" dirty="0">
                <a:latin typeface="Corbel" panose="020B0503020204020204" pitchFamily="34" charset="0"/>
              </a:rPr>
              <a:t> and </a:t>
            </a:r>
            <a:r>
              <a:rPr lang="hu-HU" dirty="0" err="1">
                <a:latin typeface="Corbel" panose="020B0503020204020204" pitchFamily="34" charset="0"/>
              </a:rPr>
              <a:t>challenges</a:t>
            </a: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lstStyle/>
          <a:p>
            <a:endParaRPr lang="hu-HU" dirty="0"/>
          </a:p>
          <a:p>
            <a:pPr marL="0" indent="0">
              <a:buNone/>
            </a:pPr>
            <a:endParaRPr lang="hu-HU" dirty="0"/>
          </a:p>
          <a:p>
            <a:endParaRPr lang="hu-HU" dirty="0"/>
          </a:p>
          <a:p>
            <a:endParaRPr lang="en-GB" dirty="0"/>
          </a:p>
        </p:txBody>
      </p:sp>
      <p:pic>
        <p:nvPicPr>
          <p:cNvPr id="4" name="Picture 2">
            <a:extLst>
              <a:ext uri="{FF2B5EF4-FFF2-40B4-BE49-F238E27FC236}">
                <a16:creationId xmlns:a16="http://schemas.microsoft.com/office/drawing/2014/main" xmlns="" id="{45A4354E-4A1B-9D2E-9954-DC4264D7A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95" y="2249726"/>
            <a:ext cx="5165900" cy="388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xmlns="" id="{446EF75B-8D49-87B4-68E4-C90617F0D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62" y="2249726"/>
            <a:ext cx="5165900" cy="38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72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1.1 - </a:t>
            </a:r>
            <a:r>
              <a:rPr lang="hu-HU" dirty="0" err="1">
                <a:latin typeface="Corbel" panose="020B0503020204020204" pitchFamily="34" charset="0"/>
              </a:rPr>
              <a:t>Needs</a:t>
            </a:r>
            <a:r>
              <a:rPr lang="hu-HU" dirty="0">
                <a:latin typeface="Corbel" panose="020B0503020204020204" pitchFamily="34" charset="0"/>
              </a:rPr>
              <a:t> and </a:t>
            </a:r>
            <a:r>
              <a:rPr lang="hu-HU" dirty="0" err="1">
                <a:latin typeface="Corbel" panose="020B0503020204020204" pitchFamily="34" charset="0"/>
              </a:rPr>
              <a:t>challenges</a:t>
            </a:r>
            <a:endParaRPr lang="en-US"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fontScale="92500" lnSpcReduction="20000"/>
          </a:bodyPr>
          <a:lstStyle/>
          <a:p>
            <a:endParaRPr lang="hu-HU" dirty="0"/>
          </a:p>
          <a:p>
            <a:r>
              <a:rPr lang="en-US" dirty="0">
                <a:latin typeface="Corbel" panose="020B0503020204020204" pitchFamily="34" charset="0"/>
              </a:rPr>
              <a:t>Across Danube Region, there is a low share of technology and knowledge-intensive activities. The RDI activities are overly concentrated within the western regions or the major urban hubs, including capital cities or university towns.</a:t>
            </a:r>
          </a:p>
          <a:p>
            <a:r>
              <a:rPr lang="en-US" dirty="0">
                <a:latin typeface="Corbel" panose="020B0503020204020204" pitchFamily="34" charset="0"/>
              </a:rPr>
              <a:t>Structural problems arise, especially in regard to the development of hi-technology economic sectors or the low level of ICT employment.</a:t>
            </a:r>
          </a:p>
          <a:p>
            <a:r>
              <a:rPr lang="en-US" dirty="0">
                <a:latin typeface="Corbel" panose="020B0503020204020204" pitchFamily="34" charset="0"/>
              </a:rPr>
              <a:t>Joint measures are of high relevance to support the better share of innovation capacities and the joint uptake of innovation and advanced technologies. Such actions should result from new, RDI related policies and furthered through quadruple helix approaches.</a:t>
            </a:r>
          </a:p>
          <a:p>
            <a:pPr marL="0" indent="0">
              <a:buNone/>
            </a:pPr>
            <a:endParaRPr lang="hu-HU" dirty="0"/>
          </a:p>
          <a:p>
            <a:endParaRPr lang="hu-HU" dirty="0"/>
          </a:p>
          <a:p>
            <a:endParaRPr lang="en-GB" dirty="0"/>
          </a:p>
        </p:txBody>
      </p:sp>
    </p:spTree>
    <p:extLst>
      <p:ext uri="{BB962C8B-B14F-4D97-AF65-F5344CB8AC3E}">
        <p14:creationId xmlns:p14="http://schemas.microsoft.com/office/powerpoint/2010/main" val="416214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A480-6088-0B46-AA5E-AEFA44F16E73}"/>
              </a:ext>
            </a:extLst>
          </p:cNvPr>
          <p:cNvSpPr>
            <a:spLocks noGrp="1"/>
          </p:cNvSpPr>
          <p:nvPr>
            <p:ph type="title"/>
          </p:nvPr>
        </p:nvSpPr>
        <p:spPr>
          <a:xfrm>
            <a:off x="651933" y="1181099"/>
            <a:ext cx="10888134" cy="1325563"/>
          </a:xfrm>
        </p:spPr>
        <p:txBody>
          <a:bodyPr/>
          <a:lstStyle/>
          <a:p>
            <a:r>
              <a:rPr lang="hu-HU" dirty="0">
                <a:latin typeface="Corbel" panose="020B0503020204020204" pitchFamily="34" charset="0"/>
              </a:rPr>
              <a:t>SO 1.1 - FOCUS</a:t>
            </a:r>
            <a:endParaRPr lang="en-GB" dirty="0">
              <a:latin typeface="Corbel" panose="020B0503020204020204" pitchFamily="34" charset="0"/>
            </a:endParaRPr>
          </a:p>
        </p:txBody>
      </p:sp>
      <p:sp>
        <p:nvSpPr>
          <p:cNvPr id="3" name="Content Placeholder 2">
            <a:extLst>
              <a:ext uri="{FF2B5EF4-FFF2-40B4-BE49-F238E27FC236}">
                <a16:creationId xmlns:a16="http://schemas.microsoft.com/office/drawing/2014/main" xmlns="" id="{B72DCE16-D93E-3140-A27A-96C6E5B64AD4}"/>
              </a:ext>
            </a:extLst>
          </p:cNvPr>
          <p:cNvSpPr>
            <a:spLocks noGrp="1"/>
          </p:cNvSpPr>
          <p:nvPr>
            <p:ph idx="1"/>
          </p:nvPr>
        </p:nvSpPr>
        <p:spPr>
          <a:xfrm>
            <a:off x="651933" y="2506662"/>
            <a:ext cx="10888134" cy="3843338"/>
          </a:xfrm>
        </p:spPr>
        <p:txBody>
          <a:bodyPr>
            <a:normAutofit lnSpcReduction="10000"/>
          </a:bodyPr>
          <a:lstStyle/>
          <a:p>
            <a:r>
              <a:rPr lang="en-US" dirty="0">
                <a:latin typeface="Corbel" panose="020B0503020204020204" pitchFamily="34" charset="0"/>
              </a:rPr>
              <a:t>RDI related transnational policies and processes</a:t>
            </a:r>
          </a:p>
          <a:p>
            <a:r>
              <a:rPr lang="hu-HU" dirty="0">
                <a:latin typeface="Corbel" panose="020B0503020204020204" pitchFamily="34" charset="0"/>
              </a:rPr>
              <a:t>u</a:t>
            </a:r>
            <a:r>
              <a:rPr lang="en-US" dirty="0" err="1">
                <a:latin typeface="Corbel" panose="020B0503020204020204" pitchFamily="34" charset="0"/>
              </a:rPr>
              <a:t>ptake</a:t>
            </a:r>
            <a:r>
              <a:rPr lang="en-US" dirty="0">
                <a:latin typeface="Corbel" panose="020B0503020204020204" pitchFamily="34" charset="0"/>
              </a:rPr>
              <a:t> of innovation and advanced technologies</a:t>
            </a:r>
          </a:p>
          <a:p>
            <a:r>
              <a:rPr lang="hu-HU" dirty="0">
                <a:latin typeface="Corbel" panose="020B0503020204020204" pitchFamily="34" charset="0"/>
              </a:rPr>
              <a:t>c</a:t>
            </a:r>
            <a:r>
              <a:rPr lang="en-US" dirty="0" err="1">
                <a:latin typeface="Corbel" panose="020B0503020204020204" pitchFamily="34" charset="0"/>
              </a:rPr>
              <a:t>apacity</a:t>
            </a:r>
            <a:r>
              <a:rPr lang="en-US" dirty="0">
                <a:latin typeface="Corbel" panose="020B0503020204020204" pitchFamily="34" charset="0"/>
              </a:rPr>
              <a:t> building among thematic value chains</a:t>
            </a:r>
          </a:p>
          <a:p>
            <a:r>
              <a:rPr lang="hu-HU" dirty="0">
                <a:latin typeface="Corbel" panose="020B0503020204020204" pitchFamily="34" charset="0"/>
              </a:rPr>
              <a:t>t</a:t>
            </a:r>
            <a:r>
              <a:rPr lang="en-US" dirty="0" err="1">
                <a:latin typeface="Corbel" panose="020B0503020204020204" pitchFamily="34" charset="0"/>
              </a:rPr>
              <a:t>echnology</a:t>
            </a:r>
            <a:r>
              <a:rPr lang="en-US" dirty="0">
                <a:latin typeface="Corbel" panose="020B0503020204020204" pitchFamily="34" charset="0"/>
              </a:rPr>
              <a:t> transfer and uptake from and towards SMEs</a:t>
            </a:r>
          </a:p>
          <a:p>
            <a:r>
              <a:rPr lang="hu-HU" dirty="0">
                <a:latin typeface="Corbel" panose="020B0503020204020204" pitchFamily="34" charset="0"/>
              </a:rPr>
              <a:t>c</a:t>
            </a:r>
            <a:r>
              <a:rPr lang="en-US" dirty="0" err="1">
                <a:latin typeface="Corbel" panose="020B0503020204020204" pitchFamily="34" charset="0"/>
              </a:rPr>
              <a:t>ircular</a:t>
            </a:r>
            <a:r>
              <a:rPr lang="en-US" dirty="0">
                <a:latin typeface="Corbel" panose="020B0503020204020204" pitchFamily="34" charset="0"/>
              </a:rPr>
              <a:t> economy policies and processes</a:t>
            </a:r>
          </a:p>
          <a:p>
            <a:r>
              <a:rPr lang="hu-HU" dirty="0">
                <a:latin typeface="Corbel" panose="020B0503020204020204" pitchFamily="34" charset="0"/>
              </a:rPr>
              <a:t>s</a:t>
            </a:r>
            <a:r>
              <a:rPr lang="en-US" dirty="0">
                <a:latin typeface="Corbel" panose="020B0503020204020204" pitchFamily="34" charset="0"/>
              </a:rPr>
              <a:t>mart, sustainable and green transport technologies and networks</a:t>
            </a:r>
          </a:p>
          <a:p>
            <a:r>
              <a:rPr lang="hu-HU" dirty="0">
                <a:latin typeface="Corbel" panose="020B0503020204020204" pitchFamily="34" charset="0"/>
              </a:rPr>
              <a:t>e</a:t>
            </a:r>
            <a:r>
              <a:rPr lang="en-US" dirty="0">
                <a:latin typeface="Corbel" panose="020B0503020204020204" pitchFamily="34" charset="0"/>
              </a:rPr>
              <a:t>-mobility solutions</a:t>
            </a:r>
          </a:p>
          <a:p>
            <a:r>
              <a:rPr lang="hu-HU" dirty="0">
                <a:latin typeface="Corbel" panose="020B0503020204020204" pitchFamily="34" charset="0"/>
              </a:rPr>
              <a:t>i</a:t>
            </a:r>
            <a:r>
              <a:rPr lang="en-US" dirty="0" err="1">
                <a:latin typeface="Corbel" panose="020B0503020204020204" pitchFamily="34" charset="0"/>
              </a:rPr>
              <a:t>ntegration</a:t>
            </a:r>
            <a:r>
              <a:rPr lang="en-US" dirty="0">
                <a:latin typeface="Corbel" panose="020B0503020204020204" pitchFamily="34" charset="0"/>
              </a:rPr>
              <a:t> of smart cities’ and regions’ solutions</a:t>
            </a:r>
          </a:p>
          <a:p>
            <a:endParaRPr lang="hu-HU" dirty="0"/>
          </a:p>
          <a:p>
            <a:endParaRPr lang="hu-HU" dirty="0"/>
          </a:p>
          <a:p>
            <a:endParaRPr lang="en-GB" dirty="0"/>
          </a:p>
        </p:txBody>
      </p:sp>
    </p:spTree>
    <p:extLst>
      <p:ext uri="{BB962C8B-B14F-4D97-AF65-F5344CB8AC3E}">
        <p14:creationId xmlns:p14="http://schemas.microsoft.com/office/powerpoint/2010/main" val="1413539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{5698AF46-CB8A-E74C-88B0-8A0EB919FAEE}tf10001120</Template>
  <TotalTime>763</TotalTime>
  <Words>1300</Words>
  <Application>Microsoft Office PowerPoint</Application>
  <PresentationFormat>Szélesvásznú</PresentationFormat>
  <Paragraphs>179</Paragraphs>
  <Slides>22</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22</vt:i4>
      </vt:variant>
    </vt:vector>
  </HeadingPairs>
  <TitlesOfParts>
    <vt:vector size="27" baseType="lpstr">
      <vt:lpstr>Arial</vt:lpstr>
      <vt:lpstr>Calibri</vt:lpstr>
      <vt:lpstr>Calibri Light</vt:lpstr>
      <vt:lpstr>Corbel</vt:lpstr>
      <vt:lpstr>Office Theme</vt:lpstr>
      <vt:lpstr>PowerPoint bemutató</vt:lpstr>
      <vt:lpstr>Transnational Cooperation</vt:lpstr>
      <vt:lpstr>Danube Region</vt:lpstr>
      <vt:lpstr>Sustainable economic development</vt:lpstr>
      <vt:lpstr>Sustainable economic development</vt:lpstr>
      <vt:lpstr>Funding opportunities - innovation</vt:lpstr>
      <vt:lpstr>SO 1.1 - Needs and challenges</vt:lpstr>
      <vt:lpstr>SO 1.1 - Needs and challenges</vt:lpstr>
      <vt:lpstr>SO 1.1 - FOCUS</vt:lpstr>
      <vt:lpstr>SO 1.1 – Type of ACTIVITIES</vt:lpstr>
      <vt:lpstr>SO 1.1 – What we do not finance</vt:lpstr>
      <vt:lpstr>SO 1.2 Needs and challenges</vt:lpstr>
      <vt:lpstr>SO 1.2 - Needs and challenges</vt:lpstr>
      <vt:lpstr>SO 1.2 - FOCUS</vt:lpstr>
      <vt:lpstr>SO 1.2 – Type of ACTIVITIES</vt:lpstr>
      <vt:lpstr>SO 1.2 – What we do not finance</vt:lpstr>
      <vt:lpstr>Partnership</vt:lpstr>
      <vt:lpstr>D-Care Labs’ PPs – a good example of partnership</vt:lpstr>
      <vt:lpstr>D-Care Labs’ ASPs – a good example of partnership</vt:lpstr>
      <vt:lpstr>Programme Budget</vt:lpstr>
      <vt:lpstr>Follow developments</vt:lpstr>
      <vt:lpstr>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Pavlík</dc:creator>
  <cp:lastModifiedBy>Kovács-Kasza Katalin</cp:lastModifiedBy>
  <cp:revision>27</cp:revision>
  <cp:lastPrinted>2022-05-23T06:05:14Z</cp:lastPrinted>
  <dcterms:created xsi:type="dcterms:W3CDTF">2022-03-29T08:23:15Z</dcterms:created>
  <dcterms:modified xsi:type="dcterms:W3CDTF">2023-09-26T09:20:12Z</dcterms:modified>
</cp:coreProperties>
</file>