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0"/>
  </p:notesMasterIdLst>
  <p:handoutMasterIdLst>
    <p:handoutMasterId r:id="rId21"/>
  </p:handoutMasterIdLst>
  <p:sldIdLst>
    <p:sldId id="256" r:id="rId2"/>
    <p:sldId id="398" r:id="rId3"/>
    <p:sldId id="411" r:id="rId4"/>
    <p:sldId id="424" r:id="rId5"/>
    <p:sldId id="412" r:id="rId6"/>
    <p:sldId id="414" r:id="rId7"/>
    <p:sldId id="415" r:id="rId8"/>
    <p:sldId id="416" r:id="rId9"/>
    <p:sldId id="420" r:id="rId10"/>
    <p:sldId id="392" r:id="rId11"/>
    <p:sldId id="418" r:id="rId12"/>
    <p:sldId id="423" r:id="rId13"/>
    <p:sldId id="417" r:id="rId14"/>
    <p:sldId id="353" r:id="rId15"/>
    <p:sldId id="400" r:id="rId16"/>
    <p:sldId id="381" r:id="rId17"/>
    <p:sldId id="421" r:id="rId18"/>
    <p:sldId id="388" r:id="rId19"/>
  </p:sldIdLst>
  <p:sldSz cx="12192000" cy="6858000"/>
  <p:notesSz cx="6797675" cy="992663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EA2"/>
    <a:srgbClr val="012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7"/>
    <p:restoredTop sz="95687"/>
  </p:normalViewPr>
  <p:slideViewPr>
    <p:cSldViewPr snapToGrid="0" snapToObjects="1">
      <p:cViewPr varScale="1">
        <p:scale>
          <a:sx n="115" d="100"/>
          <a:sy n="115" d="100"/>
        </p:scale>
        <p:origin x="12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203E726-630F-4B48-8EAF-6E261C9BF789}" type="datetimeFigureOut">
              <a:rPr lang="hu-HU" smtClean="0"/>
              <a:t>2023.10.06.</a:t>
            </a:fld>
            <a:endParaRPr lang="hu-H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4FBC552-F632-437F-B2F1-31844DF80111}" type="slidenum">
              <a:rPr lang="hu-HU" smtClean="0"/>
              <a:t>‹#›</a:t>
            </a:fld>
            <a:endParaRPr lang="hu-HU"/>
          </a:p>
        </p:txBody>
      </p:sp>
    </p:spTree>
    <p:extLst>
      <p:ext uri="{BB962C8B-B14F-4D97-AF65-F5344CB8AC3E}">
        <p14:creationId xmlns:p14="http://schemas.microsoft.com/office/powerpoint/2010/main" val="1897493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F276BE-676C-C741-9391-27F7C4463BEE}" type="datetimeFigureOut">
              <a:rPr lang="en-GB" smtClean="0"/>
              <a:t>06/10/2023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4C01001-610C-A44D-B936-3F73A3330668}" type="slidenum">
              <a:rPr lang="en-GB" smtClean="0"/>
              <a:t>‹#›</a:t>
            </a:fld>
            <a:endParaRPr lang="en-GB"/>
          </a:p>
        </p:txBody>
      </p:sp>
    </p:spTree>
    <p:extLst>
      <p:ext uri="{BB962C8B-B14F-4D97-AF65-F5344CB8AC3E}">
        <p14:creationId xmlns:p14="http://schemas.microsoft.com/office/powerpoint/2010/main" val="1089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3EB26-1196-16AC-7A77-3F69BE9B7C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xmlns="" id="{3CB2DAE5-DF93-6DBD-8901-AF7DDC301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xmlns="" id="{CC83D2B8-F5B9-C97C-7797-4C72895BE483}"/>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5" name="Footer Placeholder 4">
            <a:extLst>
              <a:ext uri="{FF2B5EF4-FFF2-40B4-BE49-F238E27FC236}">
                <a16:creationId xmlns:a16="http://schemas.microsoft.com/office/drawing/2014/main" xmlns="" id="{0E0CBD45-18B5-C0F1-077F-7D07270CC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6C893E-DCB5-DD44-F44D-97F7605A3D4E}"/>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17445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57921-525B-EB79-C45E-EE3AB05A881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xmlns="" id="{B3229FB5-D123-DBC5-DFF0-F7253896C8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C0DEBC7E-51F9-D665-C850-204F084AE634}"/>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5" name="Footer Placeholder 4">
            <a:extLst>
              <a:ext uri="{FF2B5EF4-FFF2-40B4-BE49-F238E27FC236}">
                <a16:creationId xmlns:a16="http://schemas.microsoft.com/office/drawing/2014/main" xmlns="" id="{07A4E15B-26E4-1A1B-3807-A132FA5E5F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552576E-42AF-0063-15A3-03BE7962B91A}"/>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97202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6BCC85-076D-6B4C-4057-2DBDB30A09D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xmlns="" id="{A4C1C4CB-81E5-71B3-454C-4E26D4035E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413FC5F2-E0A8-B235-8DFF-D980B0DFD796}"/>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5" name="Footer Placeholder 4">
            <a:extLst>
              <a:ext uri="{FF2B5EF4-FFF2-40B4-BE49-F238E27FC236}">
                <a16:creationId xmlns:a16="http://schemas.microsoft.com/office/drawing/2014/main" xmlns="" id="{7E3416C4-EC82-64A2-D8DC-677583FD8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39F8336-171A-BB85-5B94-454D8DC1D85A}"/>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296259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F8672C-1336-4791-429F-DD22FF7F36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176E2104-A1EC-671F-A1F4-AE9B647692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B5766E07-AFBC-0194-206A-08EE1BA062C4}"/>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5" name="Footer Placeholder 4">
            <a:extLst>
              <a:ext uri="{FF2B5EF4-FFF2-40B4-BE49-F238E27FC236}">
                <a16:creationId xmlns:a16="http://schemas.microsoft.com/office/drawing/2014/main" xmlns="" id="{E68854F3-A48B-EECB-0451-0BCF437C4F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55F9CC8-A368-D4FA-DB93-67A7A3B7ECBC}"/>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218114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9FBF8-A680-8104-B441-9AC17E1B3F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xmlns="" id="{EF20632F-9B48-B821-98F1-5F0932A7D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ED73637D-69E2-D11A-6168-30C12512C978}"/>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5" name="Footer Placeholder 4">
            <a:extLst>
              <a:ext uri="{FF2B5EF4-FFF2-40B4-BE49-F238E27FC236}">
                <a16:creationId xmlns:a16="http://schemas.microsoft.com/office/drawing/2014/main" xmlns="" id="{2A812803-1DAE-C754-BCCC-9B203E503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80430C6-6ADE-5C13-9F53-1A880F626AAE}"/>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276970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22706C-1267-CCEE-5722-F591AD1049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375D8AB9-8166-7AC8-ABAB-CBD96FA175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5F29FE11-0167-194C-15C5-7636C0DAEB1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5BAC786B-2769-DE38-A718-97BFE13B9932}"/>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6" name="Footer Placeholder 5">
            <a:extLst>
              <a:ext uri="{FF2B5EF4-FFF2-40B4-BE49-F238E27FC236}">
                <a16:creationId xmlns:a16="http://schemas.microsoft.com/office/drawing/2014/main" xmlns="" id="{E657CC91-1680-B851-C605-5EDD09EC1B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67A93AB-AFDA-B590-70A4-B53335549F06}"/>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309511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632DB-12F1-E199-61DC-B10515DC711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xmlns="" id="{FFF954E6-0B6A-28DF-F471-FF825EC81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D30A220-8A31-66B0-2833-DBA100E22F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xmlns="" id="{2A8A8916-09ED-5F5D-9CF8-9C959AE69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85DDE32-E53D-C3F4-F848-A9B7E6544C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xmlns="" id="{DE0AA18B-185C-E9CC-B38F-580630129131}"/>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8" name="Footer Placeholder 7">
            <a:extLst>
              <a:ext uri="{FF2B5EF4-FFF2-40B4-BE49-F238E27FC236}">
                <a16:creationId xmlns:a16="http://schemas.microsoft.com/office/drawing/2014/main" xmlns="" id="{39D33D08-8B87-9384-ECDE-C640AC930B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5660CFB-E1DE-E99C-196A-ACFCB94FA025}"/>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144426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DF918-8A26-090E-A298-BA726C3104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xmlns="" id="{88597B50-9734-F2D4-1666-BBCE11961A64}"/>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4" name="Footer Placeholder 3">
            <a:extLst>
              <a:ext uri="{FF2B5EF4-FFF2-40B4-BE49-F238E27FC236}">
                <a16:creationId xmlns:a16="http://schemas.microsoft.com/office/drawing/2014/main" xmlns="" id="{E3D620E3-F89C-E332-80C2-1581B12317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97E89E2-FA96-CF92-845F-3C137E74DA2F}"/>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131726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ECAD80-BDF5-29C3-BC81-16AFE753494C}"/>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3" name="Footer Placeholder 2">
            <a:extLst>
              <a:ext uri="{FF2B5EF4-FFF2-40B4-BE49-F238E27FC236}">
                <a16:creationId xmlns:a16="http://schemas.microsoft.com/office/drawing/2014/main" xmlns="" id="{7B07CB78-2049-0A05-20E0-1135AEFF91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3E6554CB-A97A-E4FA-BB69-FB677AE7A658}"/>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191395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4716F-A135-9408-84CD-1178AC4E7F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xmlns="" id="{8176E5BD-ABC2-556C-56E4-EEC97B3C7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xmlns="" id="{96793B45-2991-EB1E-13E3-B1917C1AB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B0EE27F-3293-73BE-251A-6891EFFD86AD}"/>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6" name="Footer Placeholder 5">
            <a:extLst>
              <a:ext uri="{FF2B5EF4-FFF2-40B4-BE49-F238E27FC236}">
                <a16:creationId xmlns:a16="http://schemas.microsoft.com/office/drawing/2014/main" xmlns="" id="{0162C2AA-97FE-1212-DEB8-6F0371461F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966AAB9-084B-E4B7-1289-8E6A15956DAD}"/>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422286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FBBF9-157B-B057-C7B6-DAAD5393BF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xmlns="" id="{4C2FB2DD-770E-979C-3057-BA9210CA9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xmlns="" id="{C254A13C-3C3B-DE31-B888-15503AF1C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DB308AF7-A1AA-EE75-7C9A-6C2B45E65764}"/>
              </a:ext>
            </a:extLst>
          </p:cNvPr>
          <p:cNvSpPr>
            <a:spLocks noGrp="1"/>
          </p:cNvSpPr>
          <p:nvPr>
            <p:ph type="dt" sz="half" idx="10"/>
          </p:nvPr>
        </p:nvSpPr>
        <p:spPr/>
        <p:txBody>
          <a:bodyPr/>
          <a:lstStyle/>
          <a:p>
            <a:fld id="{EB1F25AD-CB4F-3147-AAB7-8E1CA73C82AD}" type="datetimeFigureOut">
              <a:rPr lang="en-GB" smtClean="0"/>
              <a:t>06/10/2023</a:t>
            </a:fld>
            <a:endParaRPr lang="en-GB"/>
          </a:p>
        </p:txBody>
      </p:sp>
      <p:sp>
        <p:nvSpPr>
          <p:cNvPr id="6" name="Footer Placeholder 5">
            <a:extLst>
              <a:ext uri="{FF2B5EF4-FFF2-40B4-BE49-F238E27FC236}">
                <a16:creationId xmlns:a16="http://schemas.microsoft.com/office/drawing/2014/main" xmlns="" id="{54139C82-10FF-C9C9-73D4-97843E4170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D5E32FD-B83F-DC59-D0DE-0DC5B30E01CD}"/>
              </a:ext>
            </a:extLst>
          </p:cNvPr>
          <p:cNvSpPr>
            <a:spLocks noGrp="1"/>
          </p:cNvSpPr>
          <p:nvPr>
            <p:ph type="sldNum" sz="quarter" idx="12"/>
          </p:nvPr>
        </p:nvSpPr>
        <p:spPr/>
        <p:txBody>
          <a:bodyPr/>
          <a:lstStyle/>
          <a:p>
            <a:fld id="{D339B606-BBD8-954A-A0A1-D240118F2EE2}" type="slidenum">
              <a:rPr lang="en-GB" smtClean="0"/>
              <a:t>‹#›</a:t>
            </a:fld>
            <a:endParaRPr lang="en-GB"/>
          </a:p>
        </p:txBody>
      </p:sp>
    </p:spTree>
    <p:extLst>
      <p:ext uri="{BB962C8B-B14F-4D97-AF65-F5344CB8AC3E}">
        <p14:creationId xmlns:p14="http://schemas.microsoft.com/office/powerpoint/2010/main" val="81234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6E30FDF-0CAD-C3FE-0391-689B65A73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xmlns="" id="{EA86745D-D9AA-4F86-9050-43981A504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4CADD22E-38CF-228D-8875-76D0913DA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F25AD-CB4F-3147-AAB7-8E1CA73C82AD}" type="datetimeFigureOut">
              <a:rPr lang="en-GB" smtClean="0"/>
              <a:t>06/10/2023</a:t>
            </a:fld>
            <a:endParaRPr lang="en-GB"/>
          </a:p>
        </p:txBody>
      </p:sp>
      <p:sp>
        <p:nvSpPr>
          <p:cNvPr id="5" name="Footer Placeholder 4">
            <a:extLst>
              <a:ext uri="{FF2B5EF4-FFF2-40B4-BE49-F238E27FC236}">
                <a16:creationId xmlns:a16="http://schemas.microsoft.com/office/drawing/2014/main" xmlns="" id="{98F3F3F4-C534-CF96-C583-2F65C3D6A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05888F8-9715-4316-B9E2-3D08AC8EC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9B606-BBD8-954A-A0A1-D240118F2EE2}" type="slidenum">
              <a:rPr lang="en-GB" smtClean="0"/>
              <a:t>‹#›</a:t>
            </a:fld>
            <a:endParaRPr lang="en-GB"/>
          </a:p>
        </p:txBody>
      </p:sp>
    </p:spTree>
    <p:extLst>
      <p:ext uri="{BB962C8B-B14F-4D97-AF65-F5344CB8AC3E}">
        <p14:creationId xmlns:p14="http://schemas.microsoft.com/office/powerpoint/2010/main" val="45251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terreg-danube.eu/dtp-archive/about-dtp/new-funding-2021-2027/drp-2nd-call-for-proposals-registration-for-webinar-06-october-2023"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www.interregdanube.e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natalia.liholot@interreg-danube.eu/" TargetMode="External"/><Relationship Id="rId4" Type="http://schemas.openxmlformats.org/officeDocument/2006/relationships/hyperlink" Target="http://www.interregdanub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615114"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34EA2"/>
              </a:solidFill>
              <a:latin typeface="Aileron Bold" pitchFamily="2" charset="77"/>
            </a:endParaRPr>
          </a:p>
        </p:txBody>
      </p:sp>
      <p:sp>
        <p:nvSpPr>
          <p:cNvPr id="8" name="Title 1">
            <a:extLst>
              <a:ext uri="{FF2B5EF4-FFF2-40B4-BE49-F238E27FC236}">
                <a16:creationId xmlns:a16="http://schemas.microsoft.com/office/drawing/2014/main" xmlns="" id="{5A2FCF5A-702F-D39A-4FAA-B730218A446E}"/>
              </a:ext>
            </a:extLst>
          </p:cNvPr>
          <p:cNvSpPr txBox="1">
            <a:spLocks/>
          </p:cNvSpPr>
          <p:nvPr/>
        </p:nvSpPr>
        <p:spPr>
          <a:xfrm>
            <a:off x="355381" y="1021976"/>
            <a:ext cx="5438589" cy="49382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smtClean="0">
                <a:solidFill>
                  <a:srgbClr val="034EA2"/>
                </a:solidFill>
                <a:latin typeface="Open Sans"/>
              </a:rPr>
              <a:t>Thematic webinar</a:t>
            </a:r>
          </a:p>
          <a:p>
            <a:r>
              <a:rPr lang="en-GB" sz="4800" b="1" dirty="0" smtClean="0">
                <a:solidFill>
                  <a:srgbClr val="034EA2"/>
                </a:solidFill>
                <a:latin typeface="Open Sans"/>
              </a:rPr>
              <a:t>SO 3.3.</a:t>
            </a:r>
          </a:p>
          <a:p>
            <a:endParaRPr lang="en-GB" sz="4800" b="1" dirty="0" smtClean="0">
              <a:solidFill>
                <a:srgbClr val="034EA2"/>
              </a:solidFill>
              <a:latin typeface="Open Sans"/>
            </a:endParaRPr>
          </a:p>
          <a:p>
            <a:r>
              <a:rPr lang="hu-HU" sz="2600" b="1" dirty="0">
                <a:solidFill>
                  <a:srgbClr val="034EA2"/>
                </a:solidFill>
                <a:latin typeface="Open Sans"/>
                <a:hlinkClick r:id="rId3"/>
              </a:rPr>
              <a:t>Culture and sustainable tourism</a:t>
            </a:r>
            <a:endParaRPr lang="hu-HU" sz="2600" b="1" dirty="0">
              <a:solidFill>
                <a:srgbClr val="034EA2"/>
              </a:solidFill>
              <a:latin typeface="Open Sans"/>
            </a:endParaRPr>
          </a:p>
          <a:p>
            <a:endParaRPr lang="en-GB" sz="3500" dirty="0" smtClean="0">
              <a:solidFill>
                <a:srgbClr val="034EA2"/>
              </a:solidFill>
              <a:latin typeface="Open Sans"/>
            </a:endParaRPr>
          </a:p>
          <a:p>
            <a:pPr algn="l"/>
            <a:endParaRPr lang="en-US" sz="3600" b="1" i="1" dirty="0">
              <a:solidFill>
                <a:srgbClr val="013299"/>
              </a:solidFill>
              <a:latin typeface="Open Sans"/>
            </a:endParaRPr>
          </a:p>
          <a:p>
            <a:pPr algn="l"/>
            <a:endParaRPr lang="en-US" sz="3600" b="1" i="1" dirty="0">
              <a:solidFill>
                <a:srgbClr val="013299"/>
              </a:solidFill>
              <a:latin typeface="Open Sans"/>
            </a:endParaRPr>
          </a:p>
          <a:p>
            <a:pPr algn="l"/>
            <a:r>
              <a:rPr lang="en-US" sz="1400" b="1" dirty="0" smtClean="0">
                <a:solidFill>
                  <a:srgbClr val="013299"/>
                </a:solidFill>
                <a:latin typeface="Open Sans"/>
              </a:rPr>
              <a:t>Liholot Natalia</a:t>
            </a:r>
            <a:endParaRPr lang="en-US" sz="1400" b="1" dirty="0">
              <a:solidFill>
                <a:srgbClr val="013299"/>
              </a:solidFill>
              <a:latin typeface="Open Sans"/>
            </a:endParaRPr>
          </a:p>
          <a:p>
            <a:pPr algn="l"/>
            <a:r>
              <a:rPr lang="en-US" sz="1400" b="1" i="1" dirty="0" smtClean="0">
                <a:solidFill>
                  <a:srgbClr val="013299"/>
                </a:solidFill>
                <a:latin typeface="Open Sans"/>
              </a:rPr>
              <a:t>Project Officer</a:t>
            </a:r>
            <a:endParaRPr lang="en-US" sz="1400" b="1" i="1" dirty="0">
              <a:solidFill>
                <a:srgbClr val="013299"/>
              </a:solidFill>
              <a:latin typeface="Open Sans"/>
            </a:endParaRPr>
          </a:p>
          <a:p>
            <a:pPr algn="l"/>
            <a:endParaRPr lang="en-GB" sz="3500" dirty="0">
              <a:solidFill>
                <a:srgbClr val="034EA2"/>
              </a:solidFill>
              <a:latin typeface="Aileron Heavy" pitchFamily="2" charset="77"/>
            </a:endParaRPr>
          </a:p>
        </p:txBody>
      </p:sp>
      <p:sp>
        <p:nvSpPr>
          <p:cNvPr id="9" name="Rectangle 8">
            <a:extLst>
              <a:ext uri="{FF2B5EF4-FFF2-40B4-BE49-F238E27FC236}">
                <a16:creationId xmlns:a16="http://schemas.microsoft.com/office/drawing/2014/main" xmlns="" id="{8B1C643F-B122-0EE4-994C-78CE91DFD88E}"/>
              </a:ext>
            </a:extLst>
          </p:cNvPr>
          <p:cNvSpPr/>
          <p:nvPr/>
        </p:nvSpPr>
        <p:spPr>
          <a:xfrm>
            <a:off x="2498833" y="4811001"/>
            <a:ext cx="3124419" cy="402492"/>
          </a:xfrm>
          <a:prstGeom prst="rect">
            <a:avLst/>
          </a:prstGeom>
          <a:solidFill>
            <a:srgbClr val="0132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13299"/>
              </a:solidFill>
            </a:endParaRPr>
          </a:p>
        </p:txBody>
      </p:sp>
      <p:sp>
        <p:nvSpPr>
          <p:cNvPr id="10" name="Title 1">
            <a:extLst>
              <a:ext uri="{FF2B5EF4-FFF2-40B4-BE49-F238E27FC236}">
                <a16:creationId xmlns:a16="http://schemas.microsoft.com/office/drawing/2014/main" xmlns="" id="{EA3DC877-511C-9604-3E6C-848EFE867D34}"/>
              </a:ext>
            </a:extLst>
          </p:cNvPr>
          <p:cNvSpPr txBox="1">
            <a:spLocks/>
          </p:cNvSpPr>
          <p:nvPr/>
        </p:nvSpPr>
        <p:spPr>
          <a:xfrm>
            <a:off x="2498833" y="4808293"/>
            <a:ext cx="3124419" cy="402492"/>
          </a:xfrm>
          <a:prstGeom prst="rect">
            <a:avLst/>
          </a:prstGeom>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smtClean="0">
                <a:solidFill>
                  <a:schemeClr val="bg1"/>
                </a:solidFill>
                <a:latin typeface="Open Sans"/>
              </a:rPr>
              <a:t>06</a:t>
            </a:r>
            <a:r>
              <a:rPr lang="uk-UA" sz="2000" b="1" dirty="0" smtClean="0">
                <a:solidFill>
                  <a:schemeClr val="bg1"/>
                </a:solidFill>
                <a:latin typeface="Open Sans"/>
              </a:rPr>
              <a:t> </a:t>
            </a:r>
            <a:r>
              <a:rPr lang="en-US" sz="2000" b="1" dirty="0" smtClean="0">
                <a:solidFill>
                  <a:schemeClr val="bg1"/>
                </a:solidFill>
                <a:latin typeface="Open Sans"/>
              </a:rPr>
              <a:t>October,</a:t>
            </a:r>
            <a:r>
              <a:rPr lang="uk-UA" sz="2000" b="1" dirty="0" smtClean="0">
                <a:solidFill>
                  <a:schemeClr val="bg1"/>
                </a:solidFill>
                <a:latin typeface="Open Sans"/>
              </a:rPr>
              <a:t> </a:t>
            </a:r>
            <a:r>
              <a:rPr lang="en-US" sz="2000" b="1" dirty="0" smtClean="0">
                <a:solidFill>
                  <a:schemeClr val="bg1"/>
                </a:solidFill>
                <a:latin typeface="Open Sans"/>
              </a:rPr>
              <a:t>2023</a:t>
            </a:r>
            <a:endParaRPr lang="en-US" sz="2000" b="1" i="1" dirty="0">
              <a:solidFill>
                <a:schemeClr val="bg1"/>
              </a:solidFill>
              <a:latin typeface="Open Sans"/>
            </a:endParaRPr>
          </a:p>
        </p:txBody>
      </p:sp>
      <p:sp>
        <p:nvSpPr>
          <p:cNvPr id="11" name="Title 1">
            <a:extLst>
              <a:ext uri="{FF2B5EF4-FFF2-40B4-BE49-F238E27FC236}">
                <a16:creationId xmlns:a16="http://schemas.microsoft.com/office/drawing/2014/main" xmlns="" id="{94B379A2-326C-87D9-A67F-A3C497891D71}"/>
              </a:ext>
            </a:extLst>
          </p:cNvPr>
          <p:cNvSpPr txBox="1">
            <a:spLocks/>
          </p:cNvSpPr>
          <p:nvPr/>
        </p:nvSpPr>
        <p:spPr>
          <a:xfrm>
            <a:off x="2498832" y="5314092"/>
            <a:ext cx="3124419" cy="402492"/>
          </a:xfrm>
          <a:prstGeom prst="rect">
            <a:avLst/>
          </a:prstGeom>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600" b="1" i="1" dirty="0">
              <a:latin typeface="Open Sans"/>
            </a:endParaRPr>
          </a:p>
        </p:txBody>
      </p:sp>
      <p:sp>
        <p:nvSpPr>
          <p:cNvPr id="4" name="AutoShape 4" descr="https://mail.google.com/mail/u/0?ui=2&amp;ik=d83e3adfa0&amp;attid=0.1&amp;permmsgid=msg-a:r-6661942017169632368&amp;th=18a83d1b091fc79b&amp;view=fimg&amp;fur=ip&amp;sz=s0-l75-ft&amp;attbid=ANGjdJ9YossbPsjPLm6aIygNo5rPgoLvxvB4jprt2TUbUkl8aZDKhbbdjmNvmUVWJcrQXtlqi7yQkzIlYChHYqaslS5BuKVDeNvR8E00HCmb0Pxgsi0bfutjCCZxSfE&amp;disp=emb&amp;realattid=18a83d198b9e4e019f7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 name="AutoShape 2" descr="https://mail.google.com/mail/u/0?ui=2&amp;ik=d83e3adfa0&amp;attid=0.1&amp;permmsgid=msg-a:r-4630760221773675743&amp;th=18aef7b2a007058a&amp;view=fimg&amp;fur=ip&amp;sz=s0-l75-ft&amp;attbid=ANGjdJ9N9yRFyfoBpNxEQvpHD888iuOS_4ExHfR4WfbJ-IDljo6YyxEKZjfSw_hR_QTm7mUAnD_GcauICHlYkqKUZDrze1syFeSI7rq3To-sqqg8bPUhSFULm15I7XM&amp;disp=emb&amp;realattid=18aef7b1659e4e019f7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7" name="Picture 6"/>
          <p:cNvPicPr>
            <a:picLocks noChangeAspect="1"/>
          </p:cNvPicPr>
          <p:nvPr/>
        </p:nvPicPr>
        <p:blipFill>
          <a:blip r:embed="rId4"/>
          <a:stretch>
            <a:fillRect/>
          </a:stretch>
        </p:blipFill>
        <p:spPr>
          <a:xfrm>
            <a:off x="6096000" y="0"/>
            <a:ext cx="6096000" cy="685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84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189051" y="1325503"/>
            <a:ext cx="11075638" cy="8679299"/>
          </a:xfrm>
          <a:prstGeom prst="rect">
            <a:avLst/>
          </a:prstGeom>
          <a:noFill/>
        </p:spPr>
        <p:txBody>
          <a:bodyPr wrap="square">
            <a:spAutoFit/>
          </a:bodyPr>
          <a:lstStyle/>
          <a:p>
            <a:pPr lvl="0" algn="ctr"/>
            <a:r>
              <a:rPr lang="en-US" sz="2800" b="1" dirty="0">
                <a:solidFill>
                  <a:srgbClr val="034EA2"/>
                </a:solidFill>
                <a:latin typeface="Open Sans" panose="020B0606030504020204"/>
              </a:rPr>
              <a:t>Types of possible actions SO 3.3.(1</a:t>
            </a:r>
            <a:r>
              <a:rPr lang="en-US" sz="2800" b="1" dirty="0" smtClean="0">
                <a:solidFill>
                  <a:srgbClr val="034EA2"/>
                </a:solidFill>
                <a:latin typeface="Open Sans" panose="020B0606030504020204"/>
              </a:rPr>
              <a:t>)</a:t>
            </a:r>
          </a:p>
          <a:p>
            <a:pPr lvl="0" algn="ctr"/>
            <a:endParaRPr lang="en-GB" sz="2000" b="1" dirty="0">
              <a:solidFill>
                <a:srgbClr val="034EA2"/>
              </a:solidFill>
              <a:latin typeface="Open Sans" panose="020B0606030504020204"/>
              <a:ea typeface="+mj-ea"/>
              <a:cs typeface="+mj-cs"/>
            </a:endParaRPr>
          </a:p>
          <a:p>
            <a:endParaRPr lang="en-GB" sz="2000" noProof="1">
              <a:solidFill>
                <a:srgbClr val="034EA2"/>
              </a:solidFill>
              <a:latin typeface="Open Sans" panose="020B0606030504020204"/>
            </a:endParaRPr>
          </a:p>
          <a:p>
            <a:pPr marL="342900" indent="-342900">
              <a:buFont typeface="Arial" panose="020B0604020202020204" pitchFamily="34" charset="0"/>
              <a:buChar char="•"/>
            </a:pPr>
            <a:r>
              <a:rPr lang="en-GB" sz="2000" noProof="1" smtClean="0">
                <a:solidFill>
                  <a:srgbClr val="034EA2"/>
                </a:solidFill>
                <a:latin typeface="Open Sans" panose="020B0606030504020204"/>
              </a:rPr>
              <a:t>Capacity </a:t>
            </a:r>
            <a:r>
              <a:rPr lang="en-GB" sz="2000" noProof="1">
                <a:solidFill>
                  <a:srgbClr val="034EA2"/>
                </a:solidFill>
                <a:latin typeface="Open Sans" panose="020B0606030504020204"/>
              </a:rPr>
              <a:t>building in social innovation to better support valorisation of joint cultural and natural heritage, in particular for tourism and their heritage management schemes (study, collection, preservation, digitalization, exhibition and re-interpretation of joint tangible and intangible elements</a:t>
            </a:r>
            <a:r>
              <a:rPr lang="en-GB" sz="2000" noProof="1" smtClean="0">
                <a:solidFill>
                  <a:srgbClr val="034EA2"/>
                </a:solidFill>
                <a:latin typeface="Open Sans" panose="020B0606030504020204"/>
              </a:rPr>
              <a:t>).</a:t>
            </a:r>
          </a:p>
          <a:p>
            <a:endParaRPr lang="en-GB" sz="2000" noProof="1" smtClean="0">
              <a:solidFill>
                <a:srgbClr val="034EA2"/>
              </a:solidFill>
              <a:latin typeface="Open Sans" panose="020B0606030504020204"/>
            </a:endParaRPr>
          </a:p>
          <a:p>
            <a:pPr marL="342900" indent="-342900">
              <a:buFont typeface="Arial" panose="020B0604020202020204" pitchFamily="34" charset="0"/>
              <a:buChar char="•"/>
            </a:pPr>
            <a:r>
              <a:rPr lang="en-GB" sz="2000" noProof="1">
                <a:solidFill>
                  <a:srgbClr val="034EA2"/>
                </a:solidFill>
                <a:latin typeface="Open Sans" panose="020B0606030504020204"/>
              </a:rPr>
              <a:t>Valorisation of joint natural and cultural heritage and cultural activities through the elaboration of new or improved  thematic initiatives for example cultural, hiking, cycling or other thematic routes and initiatives across the macro-region with a special focus on rural or less visited </a:t>
            </a:r>
            <a:r>
              <a:rPr lang="en-GB" sz="2000" noProof="1" smtClean="0">
                <a:solidFill>
                  <a:srgbClr val="034EA2"/>
                </a:solidFill>
                <a:latin typeface="Open Sans" panose="020B0606030504020204"/>
              </a:rPr>
              <a:t>areas.</a:t>
            </a:r>
          </a:p>
          <a:p>
            <a:endParaRPr lang="en-GB" sz="2000" noProof="1" smtClean="0">
              <a:solidFill>
                <a:srgbClr val="034EA2"/>
              </a:solidFill>
              <a:latin typeface="Open Sans" panose="020B0606030504020204"/>
            </a:endParaRPr>
          </a:p>
          <a:p>
            <a:pPr marL="342900" indent="-342900">
              <a:buFont typeface="Arial" panose="020B0604020202020204" pitchFamily="34" charset="0"/>
              <a:buChar char="•"/>
            </a:pPr>
            <a:r>
              <a:rPr lang="en-GB" sz="2000" noProof="1">
                <a:solidFill>
                  <a:srgbClr val="034EA2"/>
                </a:solidFill>
                <a:latin typeface="Open Sans" panose="020B0606030504020204"/>
              </a:rPr>
              <a:t>Promote sustainable and slow tourism concepts, planning methodologies, model regions, and management tools in the Danube Region, in regions of mass tourism as well as in regions having a weakly developed tourism sector, including those at risk due to climate change. Actions should promote and safeguard employability and employment possibilities to vulnerable groups of host communities, and capitalise on EUSDR projects in the interconnected areas of culture, nature and </a:t>
            </a:r>
            <a:r>
              <a:rPr lang="en-GB" sz="2000" noProof="1" smtClean="0">
                <a:solidFill>
                  <a:srgbClr val="034EA2"/>
                </a:solidFill>
                <a:latin typeface="Open Sans" panose="020B0606030504020204"/>
              </a:rPr>
              <a:t>tourism.</a:t>
            </a:r>
            <a:endParaRPr lang="en-US" sz="2000" noProof="1">
              <a:solidFill>
                <a:srgbClr val="034EA2"/>
              </a:solidFill>
              <a:latin typeface="Open Sans" panose="020B0606030504020204"/>
            </a:endParaRPr>
          </a:p>
          <a:p>
            <a:pPr marL="342900" indent="-342900">
              <a:buFont typeface="Arial" panose="020B0604020202020204" pitchFamily="34" charset="0"/>
              <a:buChar char="•"/>
            </a:pPr>
            <a:endParaRPr lang="en-US" sz="2000" noProof="1">
              <a:solidFill>
                <a:srgbClr val="034EA2"/>
              </a:solidFill>
              <a:latin typeface="Open Sans" panose="020B0606030504020204"/>
            </a:endParaRPr>
          </a:p>
          <a:p>
            <a:endParaRPr lang="en-US" sz="2000" noProof="1">
              <a:solidFill>
                <a:srgbClr val="034EA2"/>
              </a:solidFill>
              <a:latin typeface="Open Sans" panose="020B0606030504020204"/>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p:txBody>
      </p:sp>
      <p:pic>
        <p:nvPicPr>
          <p:cNvPr id="7" name="Picture 6"/>
          <p:cNvPicPr>
            <a:picLocks noChangeAspect="1"/>
          </p:cNvPicPr>
          <p:nvPr/>
        </p:nvPicPr>
        <p:blipFill>
          <a:blip r:embed="rId4"/>
          <a:stretch>
            <a:fillRect/>
          </a:stretch>
        </p:blipFill>
        <p:spPr>
          <a:xfrm>
            <a:off x="10772249" y="57435"/>
            <a:ext cx="1362982" cy="1331722"/>
          </a:xfrm>
          <a:prstGeom prst="rect">
            <a:avLst/>
          </a:prstGeom>
        </p:spPr>
      </p:pic>
    </p:spTree>
    <p:extLst>
      <p:ext uri="{BB962C8B-B14F-4D97-AF65-F5344CB8AC3E}">
        <p14:creationId xmlns:p14="http://schemas.microsoft.com/office/powerpoint/2010/main" val="389777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189051" y="1325503"/>
            <a:ext cx="11075638" cy="5139869"/>
          </a:xfrm>
          <a:prstGeom prst="rect">
            <a:avLst/>
          </a:prstGeom>
          <a:noFill/>
        </p:spPr>
        <p:txBody>
          <a:bodyPr wrap="square">
            <a:spAutoFit/>
          </a:bodyPr>
          <a:lstStyle/>
          <a:p>
            <a:pPr lvl="0" algn="ctr"/>
            <a:r>
              <a:rPr lang="en-US" sz="2800" b="1" dirty="0">
                <a:solidFill>
                  <a:srgbClr val="034EA2"/>
                </a:solidFill>
                <a:latin typeface="Open Sans" panose="020B0606030504020204"/>
              </a:rPr>
              <a:t>Types of possible actions SO 3.3</a:t>
            </a:r>
            <a:r>
              <a:rPr lang="en-US" sz="2800" b="1" dirty="0" smtClean="0">
                <a:solidFill>
                  <a:srgbClr val="034EA2"/>
                </a:solidFill>
                <a:latin typeface="Open Sans" panose="020B0606030504020204"/>
              </a:rPr>
              <a:t>.(2)</a:t>
            </a:r>
          </a:p>
          <a:p>
            <a:pPr lvl="0" algn="ctr"/>
            <a:endParaRPr lang="en-GB" sz="2000" b="1" dirty="0">
              <a:solidFill>
                <a:srgbClr val="034EA2"/>
              </a:solidFill>
              <a:latin typeface="Open Sans" panose="020B0606030504020204"/>
              <a:ea typeface="+mj-ea"/>
              <a:cs typeface="+mj-cs"/>
            </a:endParaRPr>
          </a:p>
          <a:p>
            <a:endParaRPr lang="en-GB" sz="2000" noProof="1">
              <a:solidFill>
                <a:srgbClr val="034EA2"/>
              </a:solidFill>
              <a:latin typeface="Open Sans" panose="020B0606030504020204"/>
            </a:endParaRPr>
          </a:p>
          <a:p>
            <a:pPr marL="342900" indent="-342900">
              <a:buFont typeface="Arial" panose="020B0604020202020204" pitchFamily="34" charset="0"/>
              <a:buChar char="•"/>
            </a:pPr>
            <a:r>
              <a:rPr lang="en-GB" sz="2000" noProof="1" smtClean="0">
                <a:solidFill>
                  <a:srgbClr val="034EA2"/>
                </a:solidFill>
                <a:latin typeface="Open Sans" panose="020B0606030504020204"/>
              </a:rPr>
              <a:t>Capacity building and development of innovative models for community based tourism to better secure the engagement of host communities by involving them in the planning, management and implementation tourism development in their respective regions.</a:t>
            </a:r>
            <a:endParaRPr lang="en-US" sz="2000" noProof="1" smtClean="0">
              <a:solidFill>
                <a:srgbClr val="034EA2"/>
              </a:solidFill>
              <a:latin typeface="Open Sans" panose="020B0606030504020204"/>
            </a:endParaRPr>
          </a:p>
          <a:p>
            <a:endParaRPr lang="en-GB" sz="2000" noProof="1" smtClean="0">
              <a:solidFill>
                <a:srgbClr val="034EA2"/>
              </a:solidFill>
              <a:latin typeface="Open Sans" panose="020B0606030504020204"/>
            </a:endParaRPr>
          </a:p>
          <a:p>
            <a:pPr marL="342900" indent="-342900">
              <a:buFont typeface="Arial" panose="020B0604020202020204" pitchFamily="34" charset="0"/>
              <a:buChar char="•"/>
            </a:pPr>
            <a:r>
              <a:rPr lang="en-GB" sz="2000" noProof="1" smtClean="0">
                <a:solidFill>
                  <a:srgbClr val="034EA2"/>
                </a:solidFill>
                <a:latin typeface="Open Sans" panose="020B0606030504020204"/>
              </a:rPr>
              <a:t>Improving </a:t>
            </a:r>
            <a:r>
              <a:rPr lang="en-GB" sz="2000" noProof="1">
                <a:solidFill>
                  <a:srgbClr val="034EA2"/>
                </a:solidFill>
                <a:latin typeface="Open Sans" panose="020B0606030504020204"/>
              </a:rPr>
              <a:t>the accessibility of tourism and culture infrastructure, products and services for vulnerable groups, such as minorities, people with disabilities, the elderly and youth in regions with low levels of accessibility and high levels of vulnerable groups. Innovative approaches involving digitization, digitalization, artificial intelligence and the internet of things are encouraged</a:t>
            </a:r>
            <a:r>
              <a:rPr lang="en-US" sz="2000" noProof="1">
                <a:solidFill>
                  <a:srgbClr val="034EA2"/>
                </a:solidFill>
                <a:latin typeface="Open Sans" panose="020B0606030504020204"/>
              </a:rPr>
              <a:t>. </a:t>
            </a:r>
            <a:endParaRPr lang="en-US" sz="2000" noProof="1" smtClean="0">
              <a:solidFill>
                <a:srgbClr val="034EA2"/>
              </a:solidFill>
              <a:latin typeface="Open Sans" panose="020B0606030504020204"/>
            </a:endParaRPr>
          </a:p>
          <a:p>
            <a:endParaRPr lang="en-US" sz="2000" noProof="1" smtClean="0">
              <a:solidFill>
                <a:srgbClr val="034EA2"/>
              </a:solidFill>
              <a:latin typeface="Open Sans" panose="020B0606030504020204"/>
            </a:endParaRPr>
          </a:p>
          <a:p>
            <a:pPr marL="342900" indent="-342900">
              <a:buFont typeface="Arial" panose="020B0604020202020204" pitchFamily="34" charset="0"/>
              <a:buChar char="•"/>
            </a:pPr>
            <a:r>
              <a:rPr lang="en-US" sz="2000" dirty="0" smtClean="0">
                <a:solidFill>
                  <a:srgbClr val="034EA2"/>
                </a:solidFill>
                <a:latin typeface="Open Sans" panose="020B0606030504020204"/>
              </a:rPr>
              <a:t>Promoting </a:t>
            </a:r>
            <a:r>
              <a:rPr lang="en-US" sz="2000" dirty="0">
                <a:solidFill>
                  <a:srgbClr val="034EA2"/>
                </a:solidFill>
                <a:latin typeface="Open Sans" panose="020B0606030504020204"/>
              </a:rPr>
              <a:t>quality products, services and transnational infrastructure in the tourism and culture sector to support the social inclusion of disadvantaged people via new employment forms and job opportunities. This especially in relation to regions with a high share of ethnic minorities and areas with a large share of population at risk of poverty including the youth, elderly or </a:t>
            </a:r>
            <a:r>
              <a:rPr lang="en-US" sz="2000" dirty="0" smtClean="0">
                <a:solidFill>
                  <a:srgbClr val="034EA2"/>
                </a:solidFill>
                <a:latin typeface="Open Sans" panose="020B0606030504020204"/>
              </a:rPr>
              <a:t>disabled.</a:t>
            </a:r>
            <a:endParaRPr lang="en-US" sz="2000" noProof="1">
              <a:solidFill>
                <a:srgbClr val="034EA2"/>
              </a:solidFill>
              <a:latin typeface="Open Sans" panose="020B0606030504020204"/>
            </a:endParaRPr>
          </a:p>
        </p:txBody>
      </p:sp>
      <p:pic>
        <p:nvPicPr>
          <p:cNvPr id="7" name="Picture 6"/>
          <p:cNvPicPr>
            <a:picLocks noChangeAspect="1"/>
          </p:cNvPicPr>
          <p:nvPr/>
        </p:nvPicPr>
        <p:blipFill>
          <a:blip r:embed="rId4"/>
          <a:stretch>
            <a:fillRect/>
          </a:stretch>
        </p:blipFill>
        <p:spPr>
          <a:xfrm>
            <a:off x="10772249" y="123006"/>
            <a:ext cx="1362982" cy="1331722"/>
          </a:xfrm>
          <a:prstGeom prst="rect">
            <a:avLst/>
          </a:prstGeom>
        </p:spPr>
      </p:pic>
    </p:spTree>
    <p:extLst>
      <p:ext uri="{BB962C8B-B14F-4D97-AF65-F5344CB8AC3E}">
        <p14:creationId xmlns:p14="http://schemas.microsoft.com/office/powerpoint/2010/main" val="100729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4696691" y="1892013"/>
            <a:ext cx="6908820" cy="3908762"/>
          </a:xfrm>
          <a:prstGeom prst="rect">
            <a:avLst/>
          </a:prstGeom>
          <a:noFill/>
        </p:spPr>
        <p:txBody>
          <a:bodyPr wrap="square">
            <a:spAutoFit/>
          </a:bodyPr>
          <a:lstStyle/>
          <a:p>
            <a:pPr lvl="0" algn="ctr"/>
            <a:r>
              <a:rPr lang="en-US" sz="2800" b="1" dirty="0">
                <a:solidFill>
                  <a:srgbClr val="034EA2"/>
                </a:solidFill>
                <a:latin typeface="Open Sans" panose="020B0606030504020204"/>
              </a:rPr>
              <a:t>Target </a:t>
            </a:r>
            <a:r>
              <a:rPr lang="en-US" sz="2800" b="1" dirty="0" smtClean="0">
                <a:solidFill>
                  <a:srgbClr val="034EA2"/>
                </a:solidFill>
                <a:latin typeface="Open Sans" panose="020B0606030504020204"/>
              </a:rPr>
              <a:t>Groups/Potential Partners</a:t>
            </a:r>
            <a:endParaRPr lang="en-GB" sz="2000" b="1" dirty="0">
              <a:solidFill>
                <a:srgbClr val="034EA2"/>
              </a:solidFill>
              <a:latin typeface="Open Sans" panose="020B0606030504020204"/>
              <a:ea typeface="+mj-ea"/>
              <a:cs typeface="+mj-cs"/>
            </a:endParaRPr>
          </a:p>
          <a:p>
            <a:endParaRPr lang="en-GB" sz="2000" noProof="1">
              <a:solidFill>
                <a:srgbClr val="034EA2"/>
              </a:solidFill>
              <a:latin typeface="Open Sans" panose="020B0606030504020204"/>
            </a:endParaRPr>
          </a:p>
          <a:p>
            <a:r>
              <a:rPr lang="en-GB" sz="2000" dirty="0">
                <a:solidFill>
                  <a:srgbClr val="034EA2"/>
                </a:solidFill>
                <a:latin typeface="Open Sans" panose="020B0606030504020204"/>
              </a:rPr>
              <a:t>Local, regional and national public authorities and organisations established and managed by public authorities responsible for environmental, tourist and cultural issues, </a:t>
            </a:r>
            <a:r>
              <a:rPr lang="en-GB" sz="2000" dirty="0" err="1">
                <a:solidFill>
                  <a:srgbClr val="034EA2"/>
                </a:solidFill>
                <a:latin typeface="Open Sans" panose="020B0606030504020204"/>
              </a:rPr>
              <a:t>sectoral</a:t>
            </a:r>
            <a:r>
              <a:rPr lang="en-GB" sz="2000" dirty="0">
                <a:solidFill>
                  <a:srgbClr val="034EA2"/>
                </a:solidFill>
                <a:latin typeface="Open Sans" panose="020B0606030504020204"/>
              </a:rPr>
              <a:t> agencies, regional development agencies, social enterprises, employment organisations, tourist operators, tourist information centres (points), regional tourism boards/ destination management organisations  and museums, research and development institutions, universities with research facilities, business support organisation (e.g. chamber of commerce, business innovations centres), higher education, education/training centre and school, NGOs, private enterprises including SME.</a:t>
            </a:r>
          </a:p>
        </p:txBody>
      </p:sp>
      <p:pic>
        <p:nvPicPr>
          <p:cNvPr id="7" name="Picture 6"/>
          <p:cNvPicPr>
            <a:picLocks noChangeAspect="1"/>
          </p:cNvPicPr>
          <p:nvPr/>
        </p:nvPicPr>
        <p:blipFill>
          <a:blip r:embed="rId4"/>
          <a:stretch>
            <a:fillRect/>
          </a:stretch>
        </p:blipFill>
        <p:spPr>
          <a:xfrm>
            <a:off x="10772249" y="123006"/>
            <a:ext cx="1362982" cy="1331722"/>
          </a:xfrm>
          <a:prstGeom prst="rect">
            <a:avLst/>
          </a:prstGeom>
        </p:spPr>
      </p:pic>
      <p:pic>
        <p:nvPicPr>
          <p:cNvPr id="2" name="Picture 1"/>
          <p:cNvPicPr>
            <a:picLocks noChangeAspect="1"/>
          </p:cNvPicPr>
          <p:nvPr/>
        </p:nvPicPr>
        <p:blipFill>
          <a:blip r:embed="rId5"/>
          <a:stretch>
            <a:fillRect/>
          </a:stretch>
        </p:blipFill>
        <p:spPr>
          <a:xfrm>
            <a:off x="623454" y="2535382"/>
            <a:ext cx="2984270" cy="2892895"/>
          </a:xfrm>
          <a:prstGeom prst="rect">
            <a:avLst/>
          </a:prstGeom>
        </p:spPr>
      </p:pic>
    </p:spTree>
    <p:extLst>
      <p:ext uri="{BB962C8B-B14F-4D97-AF65-F5344CB8AC3E}">
        <p14:creationId xmlns:p14="http://schemas.microsoft.com/office/powerpoint/2010/main" val="345765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355381" y="1395590"/>
            <a:ext cx="11075638" cy="10331033"/>
          </a:xfrm>
          <a:prstGeom prst="rect">
            <a:avLst/>
          </a:prstGeom>
          <a:noFill/>
        </p:spPr>
        <p:txBody>
          <a:bodyPr wrap="square">
            <a:spAutoFit/>
          </a:bodyPr>
          <a:lstStyle/>
          <a:p>
            <a:pPr lvl="0" algn="ctr"/>
            <a:r>
              <a:rPr lang="en-US" sz="3200" b="1" dirty="0" smtClean="0">
                <a:solidFill>
                  <a:srgbClr val="034EA2"/>
                </a:solidFill>
                <a:latin typeface="Open Sans" panose="020B0606030504020204"/>
              </a:rPr>
              <a:t>What we do not finance</a:t>
            </a:r>
          </a:p>
          <a:p>
            <a:pPr lvl="0"/>
            <a:endParaRPr lang="en-GB" sz="2000" b="1" dirty="0">
              <a:solidFill>
                <a:srgbClr val="034EA2"/>
              </a:solidFill>
              <a:latin typeface="Open Sans" panose="020B0606030504020204"/>
              <a:ea typeface="+mj-ea"/>
              <a:cs typeface="+mj-cs"/>
            </a:endParaRPr>
          </a:p>
          <a:p>
            <a:pPr fontAlgn="base">
              <a:spcAft>
                <a:spcPts val="1000"/>
              </a:spcAft>
            </a:pPr>
            <a:r>
              <a:rPr lang="uk-UA" sz="2800" dirty="0">
                <a:solidFill>
                  <a:srgbClr val="034EA2"/>
                </a:solidFill>
                <a:latin typeface="Open Sans" panose="020B0606030504020204"/>
              </a:rPr>
              <a:t>• </a:t>
            </a:r>
            <a:r>
              <a:rPr lang="en-US" sz="2800" dirty="0" smtClean="0">
                <a:solidFill>
                  <a:srgbClr val="034EA2"/>
                </a:solidFill>
                <a:latin typeface="Open Sans" panose="020B0606030504020204"/>
              </a:rPr>
              <a:t>  Projects without clear focus</a:t>
            </a:r>
            <a:r>
              <a:rPr lang="uk-UA" sz="2800" dirty="0" smtClean="0">
                <a:solidFill>
                  <a:srgbClr val="034EA2"/>
                </a:solidFill>
                <a:latin typeface="Open Sans" panose="020B0606030504020204"/>
              </a:rPr>
              <a:t>.</a:t>
            </a:r>
            <a:endParaRPr lang="en-US" sz="2800" dirty="0" smtClean="0">
              <a:solidFill>
                <a:srgbClr val="034EA2"/>
              </a:solidFill>
              <a:latin typeface="Open Sans" panose="020B0606030504020204"/>
            </a:endParaRPr>
          </a:p>
          <a:p>
            <a:pPr marL="457200" indent="-457200" fontAlgn="base">
              <a:spcAft>
                <a:spcPts val="1000"/>
              </a:spcAft>
              <a:buFont typeface="Arial" panose="020B0604020202020204" pitchFamily="34" charset="0"/>
              <a:buChar char="•"/>
            </a:pPr>
            <a:r>
              <a:rPr lang="en-US" sz="2800" dirty="0" smtClean="0">
                <a:solidFill>
                  <a:srgbClr val="034EA2"/>
                </a:solidFill>
                <a:latin typeface="Open Sans" panose="020B0606030504020204"/>
              </a:rPr>
              <a:t>The </a:t>
            </a:r>
            <a:r>
              <a:rPr lang="en-US" sz="2800" dirty="0">
                <a:solidFill>
                  <a:srgbClr val="034EA2"/>
                </a:solidFill>
                <a:latin typeface="Open Sans" panose="020B0606030504020204"/>
              </a:rPr>
              <a:t>projects without clear territorial scenario</a:t>
            </a:r>
            <a:r>
              <a:rPr lang="uk-UA" sz="2800" dirty="0" smtClean="0">
                <a:solidFill>
                  <a:srgbClr val="034EA2"/>
                </a:solidFill>
                <a:latin typeface="Open Sans" panose="020B0606030504020204"/>
              </a:rPr>
              <a:t>.</a:t>
            </a:r>
            <a:endParaRPr lang="en-US" sz="2800" dirty="0">
              <a:solidFill>
                <a:srgbClr val="034EA2"/>
              </a:solidFill>
              <a:latin typeface="Open Sans" panose="020B0606030504020204"/>
            </a:endParaRPr>
          </a:p>
          <a:p>
            <a:pPr marL="457200" indent="-457200" fontAlgn="base">
              <a:spcAft>
                <a:spcPts val="1000"/>
              </a:spcAft>
              <a:buFont typeface="Arial" panose="020B0604020202020204" pitchFamily="34" charset="0"/>
              <a:buChar char="•"/>
            </a:pPr>
            <a:r>
              <a:rPr lang="en-GB" sz="2800" noProof="1" smtClean="0">
                <a:solidFill>
                  <a:srgbClr val="034EA2"/>
                </a:solidFill>
                <a:latin typeface="Open Sans" panose="020B0606030504020204"/>
              </a:rPr>
              <a:t>Projects </a:t>
            </a:r>
            <a:r>
              <a:rPr lang="en-GB" sz="2800" noProof="1">
                <a:solidFill>
                  <a:srgbClr val="034EA2"/>
                </a:solidFill>
                <a:latin typeface="Open Sans" panose="020B0606030504020204"/>
              </a:rPr>
              <a:t>with pre-dominant focus on research and data collection activities without translating their outcomes into applied solutions and, or policy strategies, </a:t>
            </a:r>
            <a:r>
              <a:rPr lang="en-GB" sz="2800" noProof="1" smtClean="0">
                <a:solidFill>
                  <a:srgbClr val="034EA2"/>
                </a:solidFill>
                <a:latin typeface="Open Sans" panose="020B0606030504020204"/>
              </a:rPr>
              <a:t>planning.</a:t>
            </a:r>
          </a:p>
          <a:p>
            <a:pPr marL="457200" indent="-457200" fontAlgn="base">
              <a:spcAft>
                <a:spcPts val="1000"/>
              </a:spcAft>
              <a:buFont typeface="Arial" panose="020B0604020202020204" pitchFamily="34" charset="0"/>
              <a:buChar char="•"/>
            </a:pPr>
            <a:r>
              <a:rPr lang="en-GB" sz="2800" dirty="0" smtClean="0">
                <a:solidFill>
                  <a:srgbClr val="034EA2"/>
                </a:solidFill>
                <a:latin typeface="Open Sans" panose="020B0606030504020204"/>
              </a:rPr>
              <a:t>Projects </a:t>
            </a:r>
            <a:r>
              <a:rPr lang="en-GB" sz="2800" dirty="0">
                <a:solidFill>
                  <a:srgbClr val="034EA2"/>
                </a:solidFill>
                <a:latin typeface="Open Sans" panose="020B0606030504020204"/>
              </a:rPr>
              <a:t>without the expected social </a:t>
            </a:r>
            <a:r>
              <a:rPr lang="en-GB" sz="2800" dirty="0" smtClean="0">
                <a:solidFill>
                  <a:srgbClr val="034EA2"/>
                </a:solidFill>
                <a:latin typeface="Open Sans" panose="020B0606030504020204"/>
              </a:rPr>
              <a:t>consideration.</a:t>
            </a:r>
          </a:p>
          <a:p>
            <a:pPr marL="457200" indent="-457200" fontAlgn="base">
              <a:spcAft>
                <a:spcPts val="1000"/>
              </a:spcAft>
              <a:buFont typeface="Arial" panose="020B0604020202020204" pitchFamily="34" charset="0"/>
              <a:buChar char="•"/>
            </a:pPr>
            <a:r>
              <a:rPr lang="en-GB" sz="2800" dirty="0" smtClean="0">
                <a:solidFill>
                  <a:srgbClr val="034EA2"/>
                </a:solidFill>
                <a:latin typeface="Open Sans" panose="020B0606030504020204"/>
              </a:rPr>
              <a:t>Projects </a:t>
            </a:r>
            <a:r>
              <a:rPr lang="en-GB" sz="2800" dirty="0">
                <a:solidFill>
                  <a:srgbClr val="034EA2"/>
                </a:solidFill>
                <a:latin typeface="Open Sans" panose="020B0606030504020204"/>
              </a:rPr>
              <a:t>with pre-dominant focus on </a:t>
            </a:r>
            <a:r>
              <a:rPr lang="en-GB" sz="2800" dirty="0" smtClean="0">
                <a:solidFill>
                  <a:srgbClr val="034EA2"/>
                </a:solidFill>
                <a:latin typeface="Open Sans" panose="020B0606030504020204"/>
              </a:rPr>
              <a:t>infrastructure.</a:t>
            </a:r>
          </a:p>
          <a:p>
            <a:pPr marL="457200" indent="-457200" fontAlgn="base">
              <a:spcAft>
                <a:spcPts val="1000"/>
              </a:spcAft>
              <a:buFont typeface="Arial" panose="020B0604020202020204" pitchFamily="34" charset="0"/>
              <a:buChar char="•"/>
            </a:pPr>
            <a:r>
              <a:rPr lang="en-GB" sz="2800" dirty="0" smtClean="0">
                <a:solidFill>
                  <a:srgbClr val="034EA2"/>
                </a:solidFill>
                <a:latin typeface="Open Sans" panose="020B0606030504020204"/>
              </a:rPr>
              <a:t>Training </a:t>
            </a:r>
            <a:r>
              <a:rPr lang="en-GB" sz="2800" dirty="0">
                <a:solidFill>
                  <a:srgbClr val="034EA2"/>
                </a:solidFill>
                <a:latin typeface="Open Sans" panose="020B0606030504020204"/>
              </a:rPr>
              <a:t>which is not part of piloting e. g. expanding existing </a:t>
            </a:r>
            <a:r>
              <a:rPr lang="en-GB" sz="2800" dirty="0" smtClean="0">
                <a:solidFill>
                  <a:srgbClr val="034EA2"/>
                </a:solidFill>
                <a:latin typeface="Open Sans" panose="020B0606030504020204"/>
              </a:rPr>
              <a:t>training.</a:t>
            </a:r>
            <a:endParaRPr lang="en-US" sz="2800" noProof="1">
              <a:solidFill>
                <a:srgbClr val="034EA2"/>
              </a:solidFill>
              <a:latin typeface="Open Sans" panose="020B0606030504020204"/>
            </a:endParaRPr>
          </a:p>
          <a:p>
            <a:pPr fontAlgn="base">
              <a:spcAft>
                <a:spcPts val="1000"/>
              </a:spcAft>
            </a:pPr>
            <a:endParaRPr lang="en-US" sz="2800" noProof="1">
              <a:solidFill>
                <a:prstClr val="black"/>
              </a:solidFill>
              <a:latin typeface="Corbel" panose="020B0503020204020204" pitchFamily="34" charset="0"/>
            </a:endParaRPr>
          </a:p>
          <a:p>
            <a:pPr fontAlgn="base">
              <a:spcAft>
                <a:spcPts val="1000"/>
              </a:spcAft>
            </a:pPr>
            <a:endParaRPr lang="en-GB" sz="2800" dirty="0">
              <a:solidFill>
                <a:prstClr val="black"/>
              </a:solidFill>
              <a:latin typeface="Corbel" panose="020B0503020204020204" pitchFamily="34" charset="0"/>
            </a:endParaRPr>
          </a:p>
          <a:p>
            <a:pPr fontAlgn="base">
              <a:spcAft>
                <a:spcPts val="1000"/>
              </a:spcAft>
            </a:pPr>
            <a:endParaRPr lang="en-US" sz="2800" noProof="1">
              <a:solidFill>
                <a:srgbClr val="034EA2"/>
              </a:solidFill>
              <a:latin typeface="Open Sans" panose="020B0606030504020204"/>
            </a:endParaRPr>
          </a:p>
          <a:p>
            <a:pPr fontAlgn="base">
              <a:spcAft>
                <a:spcPts val="1000"/>
              </a:spcAft>
            </a:pPr>
            <a:endParaRPr lang="en-US" sz="2800" dirty="0">
              <a:solidFill>
                <a:srgbClr val="034EA2"/>
              </a:solidFill>
              <a:latin typeface="Open Sans" panose="020B0606030504020204"/>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p:txBody>
      </p:sp>
      <p:pic>
        <p:nvPicPr>
          <p:cNvPr id="2" name="Picture 1"/>
          <p:cNvPicPr>
            <a:picLocks noChangeAspect="1"/>
          </p:cNvPicPr>
          <p:nvPr/>
        </p:nvPicPr>
        <p:blipFill>
          <a:blip r:embed="rId4"/>
          <a:stretch>
            <a:fillRect/>
          </a:stretch>
        </p:blipFill>
        <p:spPr>
          <a:xfrm>
            <a:off x="8646079" y="1331722"/>
            <a:ext cx="2110287" cy="1911927"/>
          </a:xfrm>
          <a:prstGeom prst="rect">
            <a:avLst/>
          </a:prstGeom>
        </p:spPr>
      </p:pic>
      <p:pic>
        <p:nvPicPr>
          <p:cNvPr id="7" name="Picture 6"/>
          <p:cNvPicPr>
            <a:picLocks noChangeAspect="1"/>
          </p:cNvPicPr>
          <p:nvPr/>
        </p:nvPicPr>
        <p:blipFill>
          <a:blip r:embed="rId5"/>
          <a:stretch>
            <a:fillRect/>
          </a:stretch>
        </p:blipFill>
        <p:spPr>
          <a:xfrm>
            <a:off x="10829018" y="0"/>
            <a:ext cx="1362982" cy="1331722"/>
          </a:xfrm>
          <a:prstGeom prst="rect">
            <a:avLst/>
          </a:prstGeom>
        </p:spPr>
      </p:pic>
    </p:spTree>
    <p:extLst>
      <p:ext uri="{BB962C8B-B14F-4D97-AF65-F5344CB8AC3E}">
        <p14:creationId xmlns:p14="http://schemas.microsoft.com/office/powerpoint/2010/main" val="254546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355381" y="974658"/>
            <a:ext cx="11075638" cy="5165517"/>
          </a:xfrm>
          <a:prstGeom prst="rect">
            <a:avLst/>
          </a:prstGeom>
          <a:noFill/>
        </p:spPr>
        <p:txBody>
          <a:bodyPr wrap="square">
            <a:spAutoFit/>
          </a:bodyPr>
          <a:lstStyle/>
          <a:p>
            <a:pPr lvl="0" algn="ctr"/>
            <a:endParaRPr lang="en-GB" sz="4000" b="1" dirty="0" smtClean="0">
              <a:solidFill>
                <a:srgbClr val="034EA2"/>
              </a:solidFill>
              <a:latin typeface="Aileron Heavy" pitchFamily="2" charset="77"/>
              <a:ea typeface="+mj-ea"/>
              <a:cs typeface="+mj-cs"/>
            </a:endParaRPr>
          </a:p>
          <a:p>
            <a:pPr algn="ctr" fontAlgn="base">
              <a:spcAft>
                <a:spcPts val="1000"/>
              </a:spcAft>
            </a:pPr>
            <a:r>
              <a:rPr lang="en-US" sz="3200" b="1" dirty="0" smtClean="0">
                <a:solidFill>
                  <a:srgbClr val="034EA2"/>
                </a:solidFill>
                <a:latin typeface="Open Sans" panose="020B0606030504020204"/>
              </a:rPr>
              <a:t>Important documents</a:t>
            </a:r>
            <a:endParaRPr lang="ru-RU" sz="3200" b="1" dirty="0" smtClean="0">
              <a:solidFill>
                <a:srgbClr val="034EA2"/>
              </a:solidFill>
              <a:latin typeface="Open Sans" panose="020B0606030504020204"/>
            </a:endParaRPr>
          </a:p>
          <a:p>
            <a:pPr fontAlgn="base">
              <a:spcAft>
                <a:spcPts val="1000"/>
              </a:spcAft>
            </a:pPr>
            <a:r>
              <a:rPr lang="en-US" sz="2400" dirty="0">
                <a:solidFill>
                  <a:srgbClr val="034EA2"/>
                </a:solidFill>
                <a:latin typeface="Open Sans" panose="020B0606030504020204"/>
              </a:rPr>
              <a:t>The application package and all relevant information about </a:t>
            </a:r>
            <a:r>
              <a:rPr lang="en-US" sz="2400" dirty="0" smtClean="0">
                <a:solidFill>
                  <a:srgbClr val="034EA2"/>
                </a:solidFill>
                <a:latin typeface="Open Sans" panose="020B0606030504020204"/>
              </a:rPr>
              <a:t>the 2</a:t>
            </a:r>
            <a:r>
              <a:rPr lang="en-US" sz="2400" baseline="30000" dirty="0" smtClean="0">
                <a:solidFill>
                  <a:srgbClr val="034EA2"/>
                </a:solidFill>
                <a:latin typeface="Open Sans" panose="020B0606030504020204"/>
              </a:rPr>
              <a:t>nd</a:t>
            </a:r>
            <a:r>
              <a:rPr lang="en-US" sz="2400" dirty="0" smtClean="0">
                <a:solidFill>
                  <a:srgbClr val="034EA2"/>
                </a:solidFill>
                <a:latin typeface="Open Sans" panose="020B0606030504020204"/>
              </a:rPr>
              <a:t> </a:t>
            </a:r>
            <a:r>
              <a:rPr lang="en-US" sz="2400" dirty="0" err="1" smtClean="0">
                <a:solidFill>
                  <a:srgbClr val="034EA2"/>
                </a:solidFill>
                <a:latin typeface="Open Sans" panose="020B0606030504020204"/>
              </a:rPr>
              <a:t>CfP</a:t>
            </a:r>
            <a:r>
              <a:rPr lang="en-US" sz="2400" dirty="0" smtClean="0">
                <a:solidFill>
                  <a:srgbClr val="034EA2"/>
                </a:solidFill>
                <a:latin typeface="Open Sans" panose="020B0606030504020204"/>
              </a:rPr>
              <a:t> </a:t>
            </a:r>
            <a:r>
              <a:rPr lang="en-US" sz="2400" dirty="0">
                <a:solidFill>
                  <a:srgbClr val="034EA2"/>
                </a:solidFill>
                <a:latin typeface="Open Sans" panose="020B0606030504020204"/>
              </a:rPr>
              <a:t>will be available from </a:t>
            </a:r>
            <a:r>
              <a:rPr lang="en-US" sz="2400" dirty="0" smtClean="0">
                <a:solidFill>
                  <a:srgbClr val="034EA2"/>
                </a:solidFill>
                <a:latin typeface="Open Sans" panose="020B0606030504020204"/>
              </a:rPr>
              <a:t>the end of October </a:t>
            </a:r>
            <a:r>
              <a:rPr lang="en-US" sz="2400" dirty="0">
                <a:solidFill>
                  <a:srgbClr val="034EA2"/>
                </a:solidFill>
                <a:latin typeface="Open Sans" panose="020B0606030504020204"/>
              </a:rPr>
              <a:t>2023 on the program website: </a:t>
            </a:r>
            <a:r>
              <a:rPr lang="en-US" sz="2400" dirty="0">
                <a:solidFill>
                  <a:srgbClr val="034EA2"/>
                </a:solidFill>
                <a:latin typeface="Open Sans" panose="020B0606030504020204"/>
                <a:hlinkClick r:id="rId4"/>
              </a:rPr>
              <a:t>http://www.interregdanube.eu</a:t>
            </a:r>
            <a:r>
              <a:rPr lang="en-US" sz="2400" dirty="0" smtClean="0">
                <a:solidFill>
                  <a:srgbClr val="034EA2"/>
                </a:solidFill>
                <a:latin typeface="Open Sans" panose="020B0606030504020204"/>
              </a:rPr>
              <a:t>.</a:t>
            </a:r>
          </a:p>
          <a:p>
            <a:pPr fontAlgn="base">
              <a:spcAft>
                <a:spcPts val="1000"/>
              </a:spcAft>
            </a:pPr>
            <a:r>
              <a:rPr lang="en-US" sz="2400" dirty="0" smtClean="0">
                <a:solidFill>
                  <a:srgbClr val="034EA2"/>
                </a:solidFill>
                <a:latin typeface="Open Sans" panose="020B0606030504020204"/>
              </a:rPr>
              <a:t>The </a:t>
            </a:r>
            <a:r>
              <a:rPr lang="en-US" sz="2400" dirty="0">
                <a:solidFill>
                  <a:srgbClr val="034EA2"/>
                </a:solidFill>
                <a:latin typeface="Open Sans" panose="020B0606030504020204"/>
              </a:rPr>
              <a:t>program provides </a:t>
            </a:r>
            <a:r>
              <a:rPr lang="en-US" sz="2400" dirty="0" smtClean="0">
                <a:solidFill>
                  <a:srgbClr val="034EA2"/>
                </a:solidFill>
                <a:latin typeface="Open Sans" panose="020B0606030504020204"/>
              </a:rPr>
              <a:t>supporting </a:t>
            </a:r>
            <a:r>
              <a:rPr lang="en-US" sz="2400" dirty="0">
                <a:solidFill>
                  <a:srgbClr val="034EA2"/>
                </a:solidFill>
                <a:latin typeface="Open Sans" panose="020B0606030504020204"/>
              </a:rPr>
              <a:t>tools at the application stage (</a:t>
            </a:r>
            <a:r>
              <a:rPr lang="en-US" sz="2400" u="sng" dirty="0">
                <a:solidFill>
                  <a:srgbClr val="034EA2"/>
                </a:solidFill>
                <a:latin typeface="Open Sans" panose="020B0606030504020204"/>
              </a:rPr>
              <a:t>e.g. individual consultations</a:t>
            </a:r>
            <a:r>
              <a:rPr lang="en-US" sz="2400" dirty="0">
                <a:solidFill>
                  <a:srgbClr val="034EA2"/>
                </a:solidFill>
                <a:latin typeface="Open Sans" panose="020B0606030504020204"/>
              </a:rPr>
              <a:t>) and </a:t>
            </a:r>
            <a:r>
              <a:rPr lang="en-US" sz="2400" dirty="0" smtClean="0">
                <a:solidFill>
                  <a:srgbClr val="034EA2"/>
                </a:solidFill>
                <a:latin typeface="Open Sans" panose="020B0606030504020204"/>
              </a:rPr>
              <a:t>events (</a:t>
            </a:r>
            <a:r>
              <a:rPr lang="en-US" sz="2400" u="sng" dirty="0" smtClean="0">
                <a:solidFill>
                  <a:srgbClr val="034EA2"/>
                </a:solidFill>
                <a:latin typeface="Open Sans" panose="020B0606030504020204"/>
              </a:rPr>
              <a:t>e.g</a:t>
            </a:r>
            <a:r>
              <a:rPr lang="en-US" sz="2400" u="sng" dirty="0">
                <a:solidFill>
                  <a:srgbClr val="034EA2"/>
                </a:solidFill>
                <a:latin typeface="Open Sans" panose="020B0606030504020204"/>
              </a:rPr>
              <a:t>. thematic </a:t>
            </a:r>
            <a:r>
              <a:rPr lang="en-US" sz="2400" u="sng" dirty="0" smtClean="0">
                <a:solidFill>
                  <a:srgbClr val="034EA2"/>
                </a:solidFill>
                <a:latin typeface="Open Sans" panose="020B0606030504020204"/>
              </a:rPr>
              <a:t>webinars, info </a:t>
            </a:r>
            <a:r>
              <a:rPr lang="en-US" sz="2400" u="sng" dirty="0">
                <a:solidFill>
                  <a:srgbClr val="034EA2"/>
                </a:solidFill>
                <a:latin typeface="Open Sans" panose="020B0606030504020204"/>
              </a:rPr>
              <a:t>days</a:t>
            </a:r>
            <a:r>
              <a:rPr lang="en-US" sz="2400" dirty="0">
                <a:solidFill>
                  <a:srgbClr val="034EA2"/>
                </a:solidFill>
                <a:latin typeface="Open Sans" panose="020B0606030504020204"/>
              </a:rPr>
              <a:t>) to facilitate project generation and support applicants in the project development process</a:t>
            </a:r>
            <a:r>
              <a:rPr lang="en-US" sz="2400" dirty="0" smtClean="0">
                <a:solidFill>
                  <a:srgbClr val="034EA2"/>
                </a:solidFill>
                <a:latin typeface="Open Sans" panose="020B0606030504020204"/>
              </a:rPr>
              <a:t>.</a:t>
            </a:r>
          </a:p>
          <a:p>
            <a:pPr fontAlgn="base">
              <a:spcAft>
                <a:spcPts val="1000"/>
              </a:spcAft>
            </a:pPr>
            <a:r>
              <a:rPr lang="en-US" sz="2400" dirty="0" smtClean="0">
                <a:solidFill>
                  <a:srgbClr val="034EA2"/>
                </a:solidFill>
                <a:latin typeface="Open Sans" panose="020B0606030504020204"/>
              </a:rPr>
              <a:t>For </a:t>
            </a:r>
            <a:r>
              <a:rPr lang="en-US" sz="2400" dirty="0">
                <a:solidFill>
                  <a:srgbClr val="034EA2"/>
                </a:solidFill>
                <a:latin typeface="Open Sans" panose="020B0606030504020204"/>
              </a:rPr>
              <a:t>general advice on the program and compliance requirements and national regulations, please contact your </a:t>
            </a:r>
            <a:r>
              <a:rPr lang="en-US" sz="2400" u="sng" dirty="0">
                <a:solidFill>
                  <a:srgbClr val="034EA2"/>
                </a:solidFill>
                <a:latin typeface="Open Sans" panose="020B0606030504020204"/>
              </a:rPr>
              <a:t>national contact point</a:t>
            </a:r>
            <a:r>
              <a:rPr lang="en-US" sz="2400" dirty="0" smtClean="0">
                <a:solidFill>
                  <a:srgbClr val="034EA2"/>
                </a:solidFill>
                <a:latin typeface="Open Sans" panose="020B0606030504020204"/>
              </a:rPr>
              <a:t>. </a:t>
            </a:r>
          </a:p>
          <a:p>
            <a:pPr fontAlgn="base">
              <a:spcAft>
                <a:spcPts val="1000"/>
              </a:spcAft>
            </a:pPr>
            <a:r>
              <a:rPr lang="en-US" sz="2400" dirty="0" smtClean="0">
                <a:solidFill>
                  <a:srgbClr val="034EA2"/>
                </a:solidFill>
                <a:latin typeface="Open Sans" panose="020B0606030504020204"/>
              </a:rPr>
              <a:t>For </a:t>
            </a:r>
            <a:r>
              <a:rPr lang="en-US" sz="2400" dirty="0">
                <a:solidFill>
                  <a:srgbClr val="034EA2"/>
                </a:solidFill>
                <a:latin typeface="Open Sans" panose="020B0606030504020204"/>
              </a:rPr>
              <a:t>advice on the thematic focus of the project, please contact the </a:t>
            </a:r>
            <a:r>
              <a:rPr lang="en-US" sz="2400" u="sng" dirty="0">
                <a:solidFill>
                  <a:srgbClr val="034EA2"/>
                </a:solidFill>
                <a:latin typeface="Open Sans" panose="020B0606030504020204"/>
              </a:rPr>
              <a:t>program</a:t>
            </a:r>
            <a:r>
              <a:rPr lang="en-US" sz="2400" dirty="0">
                <a:solidFill>
                  <a:srgbClr val="034EA2"/>
                </a:solidFill>
                <a:latin typeface="Open Sans" panose="020B0606030504020204"/>
              </a:rPr>
              <a:t> </a:t>
            </a:r>
          </a:p>
          <a:p>
            <a:pPr fontAlgn="base">
              <a:spcAft>
                <a:spcPts val="1000"/>
              </a:spcAft>
            </a:pPr>
            <a:r>
              <a:rPr lang="en-US" sz="2400" dirty="0" smtClean="0">
                <a:solidFill>
                  <a:srgbClr val="034EA2"/>
                </a:solidFill>
                <a:latin typeface="Open Sans" panose="020B0606030504020204"/>
              </a:rPr>
              <a:t>danube@interreg-danube.eu</a:t>
            </a:r>
            <a:endParaRPr lang="en-GB" sz="2400" dirty="0">
              <a:solidFill>
                <a:srgbClr val="003399"/>
              </a:solidFill>
              <a:latin typeface="Open Sans" panose="020B0606030504020204" pitchFamily="34" charset="0"/>
            </a:endParaRPr>
          </a:p>
        </p:txBody>
      </p:sp>
      <p:pic>
        <p:nvPicPr>
          <p:cNvPr id="7" name="Picture 6"/>
          <p:cNvPicPr>
            <a:picLocks noChangeAspect="1"/>
          </p:cNvPicPr>
          <p:nvPr/>
        </p:nvPicPr>
        <p:blipFill>
          <a:blip r:embed="rId5"/>
          <a:stretch>
            <a:fillRect/>
          </a:stretch>
        </p:blipFill>
        <p:spPr>
          <a:xfrm>
            <a:off x="10749528" y="0"/>
            <a:ext cx="1362982" cy="1331722"/>
          </a:xfrm>
          <a:prstGeom prst="rect">
            <a:avLst/>
          </a:prstGeom>
        </p:spPr>
      </p:pic>
    </p:spTree>
    <p:extLst>
      <p:ext uri="{BB962C8B-B14F-4D97-AF65-F5344CB8AC3E}">
        <p14:creationId xmlns:p14="http://schemas.microsoft.com/office/powerpoint/2010/main" val="131286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558181" y="1257290"/>
            <a:ext cx="11075638" cy="3754874"/>
          </a:xfrm>
          <a:prstGeom prst="rect">
            <a:avLst/>
          </a:prstGeom>
          <a:noFill/>
        </p:spPr>
        <p:txBody>
          <a:bodyPr wrap="square">
            <a:spAutoFit/>
          </a:bodyPr>
          <a:lstStyle/>
          <a:p>
            <a:pPr lvl="0" algn="ctr"/>
            <a:endParaRPr lang="en-GB" sz="4000" b="1" dirty="0" smtClean="0">
              <a:solidFill>
                <a:srgbClr val="034EA2"/>
              </a:solidFill>
              <a:latin typeface="Aileron Heavy" pitchFamily="2" charset="77"/>
              <a:ea typeface="+mj-ea"/>
              <a:cs typeface="+mj-cs"/>
            </a:endParaRPr>
          </a:p>
          <a:p>
            <a:pPr algn="ctr"/>
            <a:r>
              <a:rPr lang="uk-UA" sz="3200" b="1" dirty="0">
                <a:solidFill>
                  <a:srgbClr val="034EA2"/>
                </a:solidFill>
                <a:latin typeface="Open Sans" panose="020B0606030504020204"/>
              </a:rPr>
              <a:t>EUSDR</a:t>
            </a:r>
            <a:r>
              <a:rPr lang="uk-UA" b="1" dirty="0">
                <a:solidFill>
                  <a:srgbClr val="034EA2"/>
                </a:solidFill>
                <a:latin typeface="Open Sans" panose="020B0606030504020204"/>
              </a:rPr>
              <a:t> </a:t>
            </a:r>
            <a:endParaRPr lang="en-US" b="1" dirty="0" smtClean="0">
              <a:solidFill>
                <a:srgbClr val="034EA2"/>
              </a:solidFill>
              <a:latin typeface="Open Sans" panose="020B0606030504020204"/>
            </a:endParaRPr>
          </a:p>
          <a:p>
            <a:pPr algn="ctr"/>
            <a:r>
              <a:rPr lang="en-GB" sz="2800" noProof="1">
                <a:solidFill>
                  <a:srgbClr val="FF0000"/>
                </a:solidFill>
                <a:latin typeface="Open Sans" panose="020B0606030504020204"/>
              </a:rPr>
              <a:t>EUSDR PAs (</a:t>
            </a:r>
            <a:r>
              <a:rPr lang="en-GB" sz="2800" dirty="0">
                <a:solidFill>
                  <a:srgbClr val="FF0000"/>
                </a:solidFill>
                <a:latin typeface="Open Sans" panose="020B0606030504020204"/>
              </a:rPr>
              <a:t>particularly PA3)</a:t>
            </a:r>
            <a:endParaRPr lang="en-GB" sz="2800" noProof="1">
              <a:solidFill>
                <a:srgbClr val="FF0000"/>
              </a:solidFill>
              <a:latin typeface="Open Sans" panose="020B0606030504020204"/>
            </a:endParaRPr>
          </a:p>
          <a:p>
            <a:endParaRPr lang="en-US" sz="2400" dirty="0">
              <a:solidFill>
                <a:srgbClr val="034EA2"/>
              </a:solidFill>
              <a:latin typeface="Open Sans" panose="020B0606030504020204"/>
            </a:endParaRPr>
          </a:p>
          <a:p>
            <a:r>
              <a:rPr lang="hu-HU" sz="2400" dirty="0">
                <a:solidFill>
                  <a:srgbClr val="034EA2"/>
                </a:solidFill>
                <a:latin typeface="Open Sans" panose="020B0606030504020204"/>
              </a:rPr>
              <a:t>Why the connection is important?</a:t>
            </a:r>
          </a:p>
          <a:p>
            <a:r>
              <a:rPr lang="hu-HU" sz="2400" dirty="0">
                <a:solidFill>
                  <a:srgbClr val="034EA2"/>
                </a:solidFill>
                <a:latin typeface="Open Sans" panose="020B0606030504020204"/>
              </a:rPr>
              <a:t>- The EUSDR can benefit from the projects’results, i.e. gather information from the ground</a:t>
            </a:r>
            <a:r>
              <a:rPr lang="en-US" sz="2400" dirty="0">
                <a:solidFill>
                  <a:srgbClr val="034EA2"/>
                </a:solidFill>
                <a:latin typeface="Open Sans" panose="020B0606030504020204"/>
              </a:rPr>
              <a:t>.</a:t>
            </a:r>
            <a:endParaRPr lang="hu-HU" sz="2400" dirty="0">
              <a:solidFill>
                <a:srgbClr val="034EA2"/>
              </a:solidFill>
              <a:latin typeface="Open Sans" panose="020B0606030504020204"/>
            </a:endParaRPr>
          </a:p>
          <a:p>
            <a:r>
              <a:rPr lang="hu-HU" sz="2400" dirty="0">
                <a:solidFill>
                  <a:srgbClr val="034EA2"/>
                </a:solidFill>
                <a:latin typeface="Open Sans" panose="020B0606030504020204"/>
              </a:rPr>
              <a:t>- The DRP stakeholders, i.e. the project partners and the applicants, as well can benefit from the professional networks and ask for the guidance and professional help from the PACs</a:t>
            </a:r>
            <a:r>
              <a:rPr lang="en-US" sz="2400" dirty="0">
                <a:solidFill>
                  <a:srgbClr val="034EA2"/>
                </a:solidFill>
                <a:latin typeface="Open Sans" panose="020B0606030504020204"/>
              </a:rPr>
              <a:t>.</a:t>
            </a:r>
            <a:endParaRPr lang="hu-HU" sz="2400" dirty="0">
              <a:solidFill>
                <a:srgbClr val="034EA2"/>
              </a:solidFill>
              <a:latin typeface="Open Sans" panose="020B0606030504020204"/>
            </a:endParaRPr>
          </a:p>
          <a:p>
            <a:endParaRPr lang="uk-UA" dirty="0" smtClean="0">
              <a:solidFill>
                <a:srgbClr val="034EA2"/>
              </a:solidFill>
              <a:latin typeface="Open Sans" panose="020B0606030504020204"/>
            </a:endParaRPr>
          </a:p>
        </p:txBody>
      </p:sp>
      <p:pic>
        <p:nvPicPr>
          <p:cNvPr id="7" name="Picture 6"/>
          <p:cNvPicPr>
            <a:picLocks noChangeAspect="1"/>
          </p:cNvPicPr>
          <p:nvPr/>
        </p:nvPicPr>
        <p:blipFill>
          <a:blip r:embed="rId4"/>
          <a:stretch>
            <a:fillRect/>
          </a:stretch>
        </p:blipFill>
        <p:spPr>
          <a:xfrm>
            <a:off x="10762516" y="64817"/>
            <a:ext cx="1362982" cy="1331722"/>
          </a:xfrm>
          <a:prstGeom prst="rect">
            <a:avLst/>
          </a:prstGeom>
        </p:spPr>
      </p:pic>
    </p:spTree>
    <p:extLst>
      <p:ext uri="{BB962C8B-B14F-4D97-AF65-F5344CB8AC3E}">
        <p14:creationId xmlns:p14="http://schemas.microsoft.com/office/powerpoint/2010/main" val="370918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455134" y="1351508"/>
            <a:ext cx="11075638" cy="4832092"/>
          </a:xfrm>
          <a:prstGeom prst="rect">
            <a:avLst/>
          </a:prstGeom>
          <a:noFill/>
        </p:spPr>
        <p:txBody>
          <a:bodyPr wrap="square">
            <a:spAutoFit/>
          </a:bodyPr>
          <a:lstStyle/>
          <a:p>
            <a:pPr lvl="0" algn="ctr"/>
            <a:endParaRPr lang="en-US" sz="3600" b="1" dirty="0">
              <a:solidFill>
                <a:srgbClr val="034EA2"/>
              </a:solidFill>
              <a:latin typeface="Aileron Heavy" pitchFamily="2" charset="77"/>
            </a:endParaRPr>
          </a:p>
          <a:p>
            <a:pPr lvl="0" algn="ctr"/>
            <a:r>
              <a:rPr lang="hu-HU" sz="2800" b="1" dirty="0">
                <a:solidFill>
                  <a:srgbClr val="034EA2"/>
                </a:solidFill>
                <a:latin typeface="Open Sans" panose="020B0606030504020204"/>
              </a:rPr>
              <a:t>Coordination and complementarities of </a:t>
            </a:r>
            <a:r>
              <a:rPr lang="hu-HU" sz="2800" b="1" dirty="0" smtClean="0">
                <a:solidFill>
                  <a:srgbClr val="034EA2"/>
                </a:solidFill>
                <a:latin typeface="Open Sans" panose="020B0606030504020204"/>
              </a:rPr>
              <a:t>actions</a:t>
            </a:r>
            <a:endParaRPr lang="en-US" sz="2800" b="1" dirty="0" smtClean="0">
              <a:solidFill>
                <a:srgbClr val="034EA2"/>
              </a:solidFill>
              <a:latin typeface="Open Sans" panose="020B0606030504020204"/>
            </a:endParaRPr>
          </a:p>
          <a:p>
            <a:pPr lvl="0" algn="ctr"/>
            <a:endParaRPr lang="uk-UA" sz="2800" b="1" dirty="0" smtClean="0">
              <a:solidFill>
                <a:srgbClr val="034EA2"/>
              </a:solidFill>
              <a:latin typeface="Open Sans" panose="020B0606030504020204"/>
            </a:endParaRPr>
          </a:p>
          <a:p>
            <a:r>
              <a:rPr lang="hu-HU" sz="2400" dirty="0">
                <a:solidFill>
                  <a:srgbClr val="034EA2"/>
                </a:solidFill>
                <a:latin typeface="Open Sans" panose="020B0606030504020204"/>
              </a:rPr>
              <a:t>The DRP welcomes every initiative of capitalisation and synergies building and would like to promote such activities, not only with its projects but also with the other transnational programmes. We support these actions as they contribute to the optimisation of the funds usage and further enhace the take up of the projects results. </a:t>
            </a:r>
          </a:p>
          <a:p>
            <a:r>
              <a:rPr lang="hu-HU" sz="2400" dirty="0">
                <a:solidFill>
                  <a:srgbClr val="034EA2"/>
                </a:solidFill>
                <a:latin typeface="Open Sans" panose="020B0606030504020204"/>
              </a:rPr>
              <a:t>We advise the project partners to check other programmes and their projects so they potentially create synergies with other projects.</a:t>
            </a:r>
          </a:p>
          <a:p>
            <a:pPr lvl="0" algn="ctr"/>
            <a:endParaRPr lang="en-US" sz="2400" dirty="0">
              <a:solidFill>
                <a:srgbClr val="034EA2"/>
              </a:solidFill>
              <a:latin typeface="Open Sans" panose="020B0606030504020204"/>
            </a:endParaRPr>
          </a:p>
          <a:p>
            <a:pPr lvl="0"/>
            <a:r>
              <a:rPr lang="en-GB" sz="2400" dirty="0">
                <a:solidFill>
                  <a:srgbClr val="034EA2"/>
                </a:solidFill>
                <a:latin typeface="Open Sans" panose="020B0606030504020204"/>
              </a:rPr>
              <a:t/>
            </a:r>
            <a:br>
              <a:rPr lang="en-GB" sz="2400" dirty="0">
                <a:solidFill>
                  <a:srgbClr val="034EA2"/>
                </a:solidFill>
                <a:latin typeface="Open Sans" panose="020B0606030504020204"/>
              </a:rPr>
            </a:br>
            <a:endParaRPr lang="en-GB" sz="2400" dirty="0">
              <a:solidFill>
                <a:srgbClr val="034EA2"/>
              </a:solidFill>
              <a:latin typeface="Open Sans" panose="020B0606030504020204"/>
            </a:endParaRPr>
          </a:p>
        </p:txBody>
      </p:sp>
      <p:pic>
        <p:nvPicPr>
          <p:cNvPr id="7" name="Picture 6"/>
          <p:cNvPicPr>
            <a:picLocks noChangeAspect="1"/>
          </p:cNvPicPr>
          <p:nvPr/>
        </p:nvPicPr>
        <p:blipFill>
          <a:blip r:embed="rId3"/>
          <a:stretch>
            <a:fillRect/>
          </a:stretch>
        </p:blipFill>
        <p:spPr>
          <a:xfrm>
            <a:off x="10829018" y="74509"/>
            <a:ext cx="1362982" cy="1331722"/>
          </a:xfrm>
          <a:prstGeom prst="rect">
            <a:avLst/>
          </a:prstGeom>
        </p:spPr>
      </p:pic>
    </p:spTree>
    <p:extLst>
      <p:ext uri="{BB962C8B-B14F-4D97-AF65-F5344CB8AC3E}">
        <p14:creationId xmlns:p14="http://schemas.microsoft.com/office/powerpoint/2010/main" val="47058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446821" y="723971"/>
            <a:ext cx="11075638" cy="5632311"/>
          </a:xfrm>
          <a:prstGeom prst="rect">
            <a:avLst/>
          </a:prstGeom>
          <a:noFill/>
        </p:spPr>
        <p:txBody>
          <a:bodyPr wrap="square">
            <a:spAutoFit/>
          </a:bodyPr>
          <a:lstStyle/>
          <a:p>
            <a:pPr lvl="0" algn="ctr"/>
            <a:endParaRPr lang="en-US" sz="3600" b="1" dirty="0" smtClean="0">
              <a:solidFill>
                <a:srgbClr val="034EA2"/>
              </a:solidFill>
              <a:latin typeface="Aileron Heavy" pitchFamily="2" charset="77"/>
            </a:endParaRPr>
          </a:p>
          <a:p>
            <a:pPr lvl="0" algn="ctr"/>
            <a:endParaRPr lang="en-US" sz="3600" b="1" dirty="0">
              <a:solidFill>
                <a:srgbClr val="034EA2"/>
              </a:solidFill>
              <a:latin typeface="Aileron Heavy" pitchFamily="2" charset="77"/>
            </a:endParaRPr>
          </a:p>
          <a:p>
            <a:pPr algn="ctr"/>
            <a:r>
              <a:rPr lang="en-US" sz="3600" b="1" smtClean="0">
                <a:solidFill>
                  <a:srgbClr val="034EA2"/>
                </a:solidFill>
                <a:latin typeface="Open Sans" panose="020B0606030504020204"/>
              </a:rPr>
              <a:t>Tips:</a:t>
            </a:r>
            <a:endParaRPr lang="en-US" sz="3600" b="1" dirty="0" smtClean="0">
              <a:solidFill>
                <a:srgbClr val="034EA2"/>
              </a:solidFill>
              <a:latin typeface="Open Sans" panose="020B0606030504020204"/>
            </a:endParaRPr>
          </a:p>
          <a:p>
            <a:pPr algn="ctr"/>
            <a:endParaRPr lang="hu-HU" sz="3600" b="1" dirty="0">
              <a:solidFill>
                <a:srgbClr val="034EA2"/>
              </a:solidFill>
              <a:latin typeface="Open Sans" panose="020B0606030504020204"/>
            </a:endParaRPr>
          </a:p>
          <a:p>
            <a:pPr lvl="0"/>
            <a:r>
              <a:rPr lang="en-US" sz="2400" dirty="0" smtClean="0">
                <a:solidFill>
                  <a:srgbClr val="034EA2"/>
                </a:solidFill>
                <a:latin typeface="Open Sans" panose="020B0606030504020204"/>
              </a:rPr>
              <a:t>- </a:t>
            </a:r>
            <a:r>
              <a:rPr lang="hu-HU" sz="2400" dirty="0" smtClean="0">
                <a:solidFill>
                  <a:srgbClr val="034EA2"/>
                </a:solidFill>
                <a:latin typeface="Open Sans" panose="020B0606030504020204"/>
              </a:rPr>
              <a:t>Always </a:t>
            </a:r>
            <a:r>
              <a:rPr lang="hu-HU" sz="2400" dirty="0">
                <a:solidFill>
                  <a:srgbClr val="034EA2"/>
                </a:solidFill>
                <a:latin typeface="Open Sans" panose="020B0606030504020204"/>
              </a:rPr>
              <a:t>turn to your NCP, a source of reliable information and knowledge equipped personnel that will guide </a:t>
            </a:r>
            <a:r>
              <a:rPr lang="hu-HU" sz="2400" dirty="0" smtClean="0">
                <a:solidFill>
                  <a:srgbClr val="034EA2"/>
                </a:solidFill>
                <a:latin typeface="Open Sans" panose="020B0606030504020204"/>
              </a:rPr>
              <a:t>you</a:t>
            </a:r>
            <a:r>
              <a:rPr lang="en-US" sz="2400" dirty="0" smtClean="0">
                <a:solidFill>
                  <a:srgbClr val="034EA2"/>
                </a:solidFill>
                <a:latin typeface="Open Sans" panose="020B0606030504020204"/>
              </a:rPr>
              <a:t>;</a:t>
            </a:r>
            <a:endParaRPr lang="hu-HU" sz="2400" dirty="0">
              <a:solidFill>
                <a:srgbClr val="034EA2"/>
              </a:solidFill>
              <a:latin typeface="Open Sans" panose="020B0606030504020204"/>
            </a:endParaRPr>
          </a:p>
          <a:p>
            <a:pPr lvl="0"/>
            <a:r>
              <a:rPr lang="en-US" sz="2400" dirty="0" smtClean="0">
                <a:solidFill>
                  <a:srgbClr val="034EA2"/>
                </a:solidFill>
                <a:latin typeface="Open Sans" panose="020B0606030504020204"/>
              </a:rPr>
              <a:t>- </a:t>
            </a:r>
            <a:r>
              <a:rPr lang="hu-HU" sz="2400" dirty="0" smtClean="0">
                <a:solidFill>
                  <a:srgbClr val="034EA2"/>
                </a:solidFill>
                <a:latin typeface="Open Sans" panose="020B0606030504020204"/>
              </a:rPr>
              <a:t>Connect </a:t>
            </a:r>
            <a:r>
              <a:rPr lang="hu-HU" sz="2400" dirty="0">
                <a:solidFill>
                  <a:srgbClr val="034EA2"/>
                </a:solidFill>
                <a:latin typeface="Open Sans" panose="020B0606030504020204"/>
              </a:rPr>
              <a:t>with the professional associations from the region that operates in the same or similar thematic fields, the programme tools for </a:t>
            </a:r>
            <a:r>
              <a:rPr lang="hu-HU" sz="2400" dirty="0" smtClean="0">
                <a:solidFill>
                  <a:srgbClr val="034EA2"/>
                </a:solidFill>
                <a:latin typeface="Open Sans" panose="020B0606030504020204"/>
              </a:rPr>
              <a:t>matchmaking</a:t>
            </a:r>
            <a:r>
              <a:rPr lang="en-US" sz="2400" dirty="0" smtClean="0">
                <a:solidFill>
                  <a:srgbClr val="034EA2"/>
                </a:solidFill>
                <a:latin typeface="Open Sans" panose="020B0606030504020204"/>
              </a:rPr>
              <a:t>;</a:t>
            </a:r>
            <a:endParaRPr lang="hu-HU" sz="2400" dirty="0">
              <a:solidFill>
                <a:srgbClr val="034EA2"/>
              </a:solidFill>
              <a:latin typeface="Open Sans" panose="020B0606030504020204"/>
            </a:endParaRPr>
          </a:p>
          <a:p>
            <a:pPr lvl="0"/>
            <a:r>
              <a:rPr lang="en-US" sz="2400" dirty="0" smtClean="0">
                <a:solidFill>
                  <a:srgbClr val="034EA2"/>
                </a:solidFill>
                <a:latin typeface="Open Sans" panose="020B0606030504020204"/>
              </a:rPr>
              <a:t>- </a:t>
            </a:r>
            <a:r>
              <a:rPr lang="hu-HU" sz="2400" dirty="0" smtClean="0">
                <a:solidFill>
                  <a:srgbClr val="034EA2"/>
                </a:solidFill>
                <a:latin typeface="Open Sans" panose="020B0606030504020204"/>
              </a:rPr>
              <a:t>Participate </a:t>
            </a:r>
            <a:r>
              <a:rPr lang="hu-HU" sz="2400" dirty="0">
                <a:solidFill>
                  <a:srgbClr val="034EA2"/>
                </a:solidFill>
                <a:latin typeface="Open Sans" panose="020B0606030504020204"/>
              </a:rPr>
              <a:t>in the programme events, either online or physical events where you can learn more about the programme and call requirements and where you can liason with other </a:t>
            </a:r>
            <a:r>
              <a:rPr lang="hu-HU" sz="2400" dirty="0" smtClean="0">
                <a:solidFill>
                  <a:srgbClr val="034EA2"/>
                </a:solidFill>
                <a:latin typeface="Open Sans" panose="020B0606030504020204"/>
              </a:rPr>
              <a:t>stakeholders</a:t>
            </a:r>
            <a:r>
              <a:rPr lang="en-US" sz="2400" dirty="0" smtClean="0">
                <a:solidFill>
                  <a:srgbClr val="034EA2"/>
                </a:solidFill>
                <a:latin typeface="Open Sans" panose="020B0606030504020204"/>
              </a:rPr>
              <a:t>;</a:t>
            </a:r>
            <a:endParaRPr lang="hu-HU" sz="2400" dirty="0">
              <a:solidFill>
                <a:srgbClr val="034EA2"/>
              </a:solidFill>
              <a:latin typeface="Open Sans" panose="020B0606030504020204"/>
            </a:endParaRPr>
          </a:p>
          <a:p>
            <a:pPr lvl="0"/>
            <a:r>
              <a:rPr lang="en-US" sz="2400" dirty="0" smtClean="0">
                <a:solidFill>
                  <a:srgbClr val="034EA2"/>
                </a:solidFill>
                <a:latin typeface="Open Sans" panose="020B0606030504020204"/>
              </a:rPr>
              <a:t>- </a:t>
            </a:r>
            <a:r>
              <a:rPr lang="hu-HU" sz="2400" dirty="0" smtClean="0">
                <a:solidFill>
                  <a:srgbClr val="034EA2"/>
                </a:solidFill>
                <a:latin typeface="Open Sans" panose="020B0606030504020204"/>
              </a:rPr>
              <a:t>If </a:t>
            </a:r>
            <a:r>
              <a:rPr lang="hu-HU" sz="2400" dirty="0">
                <a:solidFill>
                  <a:srgbClr val="034EA2"/>
                </a:solidFill>
                <a:latin typeface="Open Sans" panose="020B0606030504020204"/>
              </a:rPr>
              <a:t>you are a LA turn to the respective PO </a:t>
            </a:r>
            <a:r>
              <a:rPr lang="hu-HU" sz="2400" dirty="0" smtClean="0">
                <a:solidFill>
                  <a:srgbClr val="034EA2"/>
                </a:solidFill>
                <a:latin typeface="Open Sans" panose="020B0606030504020204"/>
              </a:rPr>
              <a:t>in </a:t>
            </a:r>
            <a:r>
              <a:rPr lang="en-US" sz="2400" dirty="0" smtClean="0">
                <a:solidFill>
                  <a:srgbClr val="034EA2"/>
                </a:solidFill>
                <a:latin typeface="Open Sans" panose="020B0606030504020204"/>
              </a:rPr>
              <a:t>t</a:t>
            </a:r>
            <a:r>
              <a:rPr lang="hu-HU" sz="2400" dirty="0" smtClean="0">
                <a:solidFill>
                  <a:srgbClr val="034EA2"/>
                </a:solidFill>
                <a:latin typeface="Open Sans" panose="020B0606030504020204"/>
              </a:rPr>
              <a:t>he MA/JS</a:t>
            </a:r>
            <a:r>
              <a:rPr lang="en-US" sz="2400" dirty="0" smtClean="0">
                <a:solidFill>
                  <a:srgbClr val="034EA2"/>
                </a:solidFill>
                <a:latin typeface="Open Sans" panose="020B0606030504020204"/>
              </a:rPr>
              <a:t>.</a:t>
            </a:r>
            <a:endParaRPr lang="hu-HU" sz="2400" dirty="0">
              <a:solidFill>
                <a:srgbClr val="034EA2"/>
              </a:solidFill>
              <a:latin typeface="Open Sans" panose="020B0606030504020204"/>
            </a:endParaRPr>
          </a:p>
          <a:p>
            <a:pPr algn="ctr"/>
            <a:endParaRPr lang="hu-HU" sz="2400" b="1" dirty="0">
              <a:solidFill>
                <a:srgbClr val="034EA2"/>
              </a:solidFill>
              <a:latin typeface="Open Sans" panose="020B0606030504020204"/>
            </a:endParaRPr>
          </a:p>
          <a:p>
            <a:pPr lvl="0"/>
            <a:endParaRPr lang="hu-HU" sz="2400" dirty="0">
              <a:solidFill>
                <a:srgbClr val="034EA2"/>
              </a:solidFill>
              <a:latin typeface="Open Sans" panose="020B0606030504020204"/>
            </a:endParaRPr>
          </a:p>
        </p:txBody>
      </p:sp>
      <p:pic>
        <p:nvPicPr>
          <p:cNvPr id="7" name="Picture 6"/>
          <p:cNvPicPr>
            <a:picLocks noChangeAspect="1"/>
          </p:cNvPicPr>
          <p:nvPr/>
        </p:nvPicPr>
        <p:blipFill>
          <a:blip r:embed="rId3"/>
          <a:stretch>
            <a:fillRect/>
          </a:stretch>
        </p:blipFill>
        <p:spPr>
          <a:xfrm>
            <a:off x="10807513" y="58110"/>
            <a:ext cx="1362982" cy="1331722"/>
          </a:xfrm>
          <a:prstGeom prst="rect">
            <a:avLst/>
          </a:prstGeom>
        </p:spPr>
      </p:pic>
    </p:spTree>
    <p:extLst>
      <p:ext uri="{BB962C8B-B14F-4D97-AF65-F5344CB8AC3E}">
        <p14:creationId xmlns:p14="http://schemas.microsoft.com/office/powerpoint/2010/main" val="100935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255628" y="1245961"/>
            <a:ext cx="11075638" cy="2554545"/>
          </a:xfrm>
          <a:prstGeom prst="rect">
            <a:avLst/>
          </a:prstGeom>
          <a:noFill/>
        </p:spPr>
        <p:txBody>
          <a:bodyPr wrap="square">
            <a:spAutoFit/>
          </a:bodyPr>
          <a:lstStyle/>
          <a:p>
            <a:pPr lvl="0" algn="ctr"/>
            <a:endParaRPr lang="en-US" sz="3600" b="1" dirty="0" smtClean="0">
              <a:solidFill>
                <a:srgbClr val="034EA2"/>
              </a:solidFill>
              <a:latin typeface="Aileron Heavy" pitchFamily="2" charset="77"/>
            </a:endParaRPr>
          </a:p>
          <a:p>
            <a:pPr lvl="0" algn="ctr"/>
            <a:endParaRPr lang="en-US" sz="3600" b="1" dirty="0" smtClean="0">
              <a:solidFill>
                <a:srgbClr val="034EA2"/>
              </a:solidFill>
              <a:latin typeface="Aileron Heavy" pitchFamily="2" charset="77"/>
            </a:endParaRPr>
          </a:p>
          <a:p>
            <a:pPr lvl="0" algn="ctr"/>
            <a:endParaRPr lang="en-US" sz="3600" b="1" dirty="0" smtClean="0">
              <a:solidFill>
                <a:srgbClr val="034EA2"/>
              </a:solidFill>
              <a:latin typeface="Aileron Heavy" pitchFamily="2" charset="77"/>
            </a:endParaRPr>
          </a:p>
          <a:p>
            <a:pPr lvl="0"/>
            <a:r>
              <a:rPr lang="en-GB" sz="2800" dirty="0"/>
              <a:t/>
            </a:r>
            <a:br>
              <a:rPr lang="en-GB" sz="2800" dirty="0"/>
            </a:br>
            <a:endParaRPr lang="en-GB" sz="2400" b="0" i="0" u="none" strike="noStrike" dirty="0">
              <a:solidFill>
                <a:srgbClr val="003399"/>
              </a:solidFill>
              <a:effectLst/>
              <a:latin typeface="Open Sans" panose="020B0606030504020204" pitchFamily="34" charset="0"/>
            </a:endParaRPr>
          </a:p>
        </p:txBody>
      </p:sp>
      <p:sp>
        <p:nvSpPr>
          <p:cNvPr id="20" name="Rectangle 19"/>
          <p:cNvSpPr/>
          <p:nvPr/>
        </p:nvSpPr>
        <p:spPr>
          <a:xfrm>
            <a:off x="305505" y="2373472"/>
            <a:ext cx="10975884" cy="3785652"/>
          </a:xfrm>
          <a:prstGeom prst="rect">
            <a:avLst/>
          </a:prstGeom>
        </p:spPr>
        <p:txBody>
          <a:bodyPr wrap="square">
            <a:spAutoFit/>
          </a:bodyPr>
          <a:lstStyle/>
          <a:p>
            <a:pPr lvl="1" algn="ctr"/>
            <a:r>
              <a:rPr lang="en-US" sz="4400" b="1" dirty="0" smtClean="0">
                <a:solidFill>
                  <a:srgbClr val="034EA2"/>
                </a:solidFill>
                <a:latin typeface="Open Sans"/>
              </a:rPr>
              <a:t>Thank you for your attention!</a:t>
            </a:r>
            <a:endParaRPr lang="uk-UA" sz="4400" b="1" dirty="0" smtClean="0">
              <a:solidFill>
                <a:srgbClr val="034EA2"/>
              </a:solidFill>
              <a:latin typeface="Open Sans"/>
            </a:endParaRPr>
          </a:p>
          <a:p>
            <a:pPr lvl="1" algn="ctr"/>
            <a:endParaRPr lang="en-US" sz="4400" b="1" dirty="0" smtClean="0">
              <a:solidFill>
                <a:srgbClr val="034EA2"/>
              </a:solidFill>
              <a:latin typeface="Open Sans"/>
            </a:endParaRPr>
          </a:p>
          <a:p>
            <a:pPr lvl="1" algn="ctr"/>
            <a:r>
              <a:rPr lang="hu-HU" sz="3600" b="1" dirty="0" smtClean="0">
                <a:solidFill>
                  <a:srgbClr val="034EA2"/>
                </a:solidFill>
                <a:latin typeface="Open Sans"/>
                <a:hlinkClick r:id="rId4"/>
              </a:rPr>
              <a:t>www.interregdanube.eu</a:t>
            </a:r>
            <a:endParaRPr lang="en-US" sz="3600" b="1" dirty="0" smtClean="0">
              <a:solidFill>
                <a:srgbClr val="034EA2"/>
              </a:solidFill>
              <a:latin typeface="Open Sans"/>
            </a:endParaRPr>
          </a:p>
          <a:p>
            <a:pPr lvl="1" algn="ctr"/>
            <a:endParaRPr lang="en-US" sz="3600" b="1" dirty="0" smtClean="0">
              <a:solidFill>
                <a:srgbClr val="034EA2"/>
              </a:solidFill>
              <a:latin typeface="Open Sans"/>
            </a:endParaRPr>
          </a:p>
          <a:p>
            <a:pPr lvl="1"/>
            <a:r>
              <a:rPr lang="en-US" sz="3600" b="1" dirty="0">
                <a:solidFill>
                  <a:srgbClr val="034EA2"/>
                </a:solidFill>
                <a:latin typeface="Open Sans"/>
              </a:rPr>
              <a:t>Ms. Liholot Natalia</a:t>
            </a:r>
            <a:endParaRPr lang="uk-UA" sz="3600" b="1" dirty="0">
              <a:solidFill>
                <a:srgbClr val="034EA2"/>
              </a:solidFill>
              <a:latin typeface="Open Sans"/>
            </a:endParaRPr>
          </a:p>
          <a:p>
            <a:pPr lvl="1"/>
            <a:r>
              <a:rPr lang="hu-HU" sz="3600" b="1" dirty="0">
                <a:solidFill>
                  <a:srgbClr val="034EA2"/>
                </a:solidFill>
                <a:latin typeface="Open Sans"/>
              </a:rPr>
              <a:t>E-mail: </a:t>
            </a:r>
            <a:r>
              <a:rPr lang="hu-HU" sz="3600" b="1" dirty="0">
                <a:solidFill>
                  <a:srgbClr val="034EA2"/>
                </a:solidFill>
                <a:latin typeface="Open Sans"/>
                <a:hlinkClick r:id="rId5"/>
              </a:rPr>
              <a:t>natalia.liholot@interreg-danube.eu</a:t>
            </a:r>
            <a:r>
              <a:rPr lang="hu-HU" sz="4400" dirty="0"/>
              <a:t>  </a:t>
            </a:r>
            <a:endParaRPr lang="hu-HU" sz="4400" b="1" dirty="0">
              <a:solidFill>
                <a:srgbClr val="034EA2"/>
              </a:solidFill>
              <a:latin typeface="Open Sans"/>
            </a:endParaRPr>
          </a:p>
        </p:txBody>
      </p:sp>
      <p:pic>
        <p:nvPicPr>
          <p:cNvPr id="7" name="Picture 6"/>
          <p:cNvPicPr>
            <a:picLocks noChangeAspect="1"/>
          </p:cNvPicPr>
          <p:nvPr/>
        </p:nvPicPr>
        <p:blipFill>
          <a:blip r:embed="rId6"/>
          <a:stretch>
            <a:fillRect/>
          </a:stretch>
        </p:blipFill>
        <p:spPr>
          <a:xfrm>
            <a:off x="10811345" y="29793"/>
            <a:ext cx="1362982" cy="1331722"/>
          </a:xfrm>
          <a:prstGeom prst="rect">
            <a:avLst/>
          </a:prstGeom>
        </p:spPr>
      </p:pic>
    </p:spTree>
    <p:extLst>
      <p:ext uri="{BB962C8B-B14F-4D97-AF65-F5344CB8AC3E}">
        <p14:creationId xmlns:p14="http://schemas.microsoft.com/office/powerpoint/2010/main" val="104348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355381" y="1395590"/>
            <a:ext cx="11075638" cy="7689284"/>
          </a:xfrm>
          <a:prstGeom prst="rect">
            <a:avLst/>
          </a:prstGeom>
          <a:noFill/>
        </p:spPr>
        <p:txBody>
          <a:bodyPr wrap="square">
            <a:spAutoFit/>
          </a:bodyPr>
          <a:lstStyle/>
          <a:p>
            <a:pPr algn="ctr"/>
            <a:r>
              <a:rPr lang="en-GB" sz="3600" b="1" dirty="0" smtClean="0">
                <a:solidFill>
                  <a:srgbClr val="034EA2"/>
                </a:solidFill>
                <a:latin typeface="Open Sans" panose="020B0606030504020204"/>
              </a:rPr>
              <a:t>SO 3.3. Thematic Webinar</a:t>
            </a:r>
          </a:p>
          <a:p>
            <a:pPr algn="ctr"/>
            <a:r>
              <a:rPr lang="en-GB" b="1" dirty="0">
                <a:solidFill>
                  <a:srgbClr val="034EA2"/>
                </a:solidFill>
                <a:latin typeface="Open Sans" panose="020B0606030504020204"/>
              </a:rPr>
              <a:t>Enhancing the role of culture and sustainable tourism in economic development, social inclusion and social innovation</a:t>
            </a:r>
            <a:endParaRPr lang="hu-HU" b="1" dirty="0">
              <a:solidFill>
                <a:srgbClr val="034EA2"/>
              </a:solidFill>
              <a:latin typeface="Open Sans" panose="020B0606030504020204"/>
            </a:endParaRPr>
          </a:p>
          <a:p>
            <a:pPr lvl="0" algn="ctr"/>
            <a:endParaRPr lang="ru-RU" b="1" dirty="0">
              <a:solidFill>
                <a:srgbClr val="034EA2"/>
              </a:solidFill>
              <a:latin typeface="Open Sans" panose="020B0606030504020204"/>
            </a:endParaRPr>
          </a:p>
          <a:p>
            <a:endParaRPr lang="en-GB" sz="2000" dirty="0" smtClean="0">
              <a:solidFill>
                <a:srgbClr val="034EA2"/>
              </a:solidFill>
              <a:latin typeface="Open Sans" panose="020B0606030504020204"/>
            </a:endParaRPr>
          </a:p>
          <a:p>
            <a:r>
              <a:rPr lang="en-GB" sz="2000" dirty="0" smtClean="0">
                <a:solidFill>
                  <a:srgbClr val="034EA2"/>
                </a:solidFill>
                <a:latin typeface="Open Sans" panose="020B0606030504020204"/>
              </a:rPr>
              <a:t>State </a:t>
            </a:r>
            <a:r>
              <a:rPr lang="en-GB" sz="2000" dirty="0">
                <a:solidFill>
                  <a:srgbClr val="034EA2"/>
                </a:solidFill>
                <a:latin typeface="Open Sans" panose="020B0606030504020204"/>
              </a:rPr>
              <a:t>of </a:t>
            </a:r>
            <a:r>
              <a:rPr lang="en-GB" sz="2000" dirty="0" smtClean="0">
                <a:solidFill>
                  <a:srgbClr val="034EA2"/>
                </a:solidFill>
                <a:latin typeface="Open Sans" panose="020B0606030504020204"/>
              </a:rPr>
              <a:t>play</a:t>
            </a:r>
          </a:p>
          <a:p>
            <a:pPr lvl="0"/>
            <a:r>
              <a:rPr lang="hu-HU" sz="2000" dirty="0">
                <a:solidFill>
                  <a:srgbClr val="034EA2"/>
                </a:solidFill>
                <a:latin typeface="Open Sans" panose="020B0606030504020204"/>
              </a:rPr>
              <a:t>Opportunities and expectations from the 2021-2027 perspective</a:t>
            </a:r>
            <a:endParaRPr lang="en-US" sz="2000" dirty="0">
              <a:solidFill>
                <a:srgbClr val="034EA2"/>
              </a:solidFill>
              <a:latin typeface="Open Sans" panose="020B0606030504020204"/>
            </a:endParaRPr>
          </a:p>
          <a:p>
            <a:r>
              <a:rPr lang="en-GB" sz="2000" dirty="0">
                <a:solidFill>
                  <a:srgbClr val="034EA2"/>
                </a:solidFill>
                <a:latin typeface="Open Sans" panose="020B0606030504020204"/>
              </a:rPr>
              <a:t>Transnational cooperation </a:t>
            </a:r>
          </a:p>
          <a:p>
            <a:pPr fontAlgn="base"/>
            <a:r>
              <a:rPr lang="en-US" sz="2000" dirty="0">
                <a:solidFill>
                  <a:srgbClr val="034EA2"/>
                </a:solidFill>
                <a:latin typeface="Open Sans" panose="020B0606030504020204"/>
              </a:rPr>
              <a:t>Priority 3 </a:t>
            </a:r>
          </a:p>
          <a:p>
            <a:pPr fontAlgn="base"/>
            <a:r>
              <a:rPr lang="en-US" sz="2000" dirty="0">
                <a:solidFill>
                  <a:srgbClr val="034EA2"/>
                </a:solidFill>
                <a:latin typeface="Open Sans" panose="020B0606030504020204"/>
              </a:rPr>
              <a:t>Focuses of SO 3.3</a:t>
            </a:r>
          </a:p>
          <a:p>
            <a:pPr fontAlgn="base"/>
            <a:r>
              <a:rPr lang="en-GB" sz="2000" dirty="0">
                <a:solidFill>
                  <a:srgbClr val="034EA2"/>
                </a:solidFill>
                <a:latin typeface="Open Sans" panose="020B0606030504020204"/>
              </a:rPr>
              <a:t>Needs and challenges </a:t>
            </a:r>
            <a:endParaRPr lang="en-GB" sz="2000" dirty="0" smtClean="0">
              <a:solidFill>
                <a:srgbClr val="034EA2"/>
              </a:solidFill>
              <a:latin typeface="Open Sans" panose="020B0606030504020204"/>
            </a:endParaRPr>
          </a:p>
          <a:p>
            <a:pPr fontAlgn="base"/>
            <a:r>
              <a:rPr lang="en-US" sz="2000" dirty="0" smtClean="0">
                <a:solidFill>
                  <a:srgbClr val="034EA2"/>
                </a:solidFill>
                <a:latin typeface="Open Sans" panose="020B0606030504020204"/>
              </a:rPr>
              <a:t>Types </a:t>
            </a:r>
            <a:r>
              <a:rPr lang="en-US" sz="2000" dirty="0">
                <a:solidFill>
                  <a:srgbClr val="034EA2"/>
                </a:solidFill>
                <a:latin typeface="Open Sans" panose="020B0606030504020204"/>
              </a:rPr>
              <a:t>of possible actions</a:t>
            </a:r>
          </a:p>
          <a:p>
            <a:r>
              <a:rPr lang="en-US" sz="2000" dirty="0">
                <a:solidFill>
                  <a:srgbClr val="034EA2"/>
                </a:solidFill>
                <a:latin typeface="Open Sans" panose="020B0606030504020204"/>
              </a:rPr>
              <a:t>What we do not finance</a:t>
            </a:r>
          </a:p>
          <a:p>
            <a:r>
              <a:rPr lang="en-US" sz="2000" dirty="0">
                <a:solidFill>
                  <a:srgbClr val="034EA2"/>
                </a:solidFill>
                <a:latin typeface="Open Sans" panose="020B0606030504020204"/>
              </a:rPr>
              <a:t>Important documents</a:t>
            </a:r>
          </a:p>
          <a:p>
            <a:r>
              <a:rPr lang="en-US" sz="2000" dirty="0">
                <a:solidFill>
                  <a:srgbClr val="034EA2"/>
                </a:solidFill>
                <a:latin typeface="Open Sans" panose="020B0606030504020204"/>
              </a:rPr>
              <a:t>Connection with </a:t>
            </a:r>
            <a:r>
              <a:rPr lang="uk-UA" sz="2000" dirty="0">
                <a:solidFill>
                  <a:srgbClr val="034EA2"/>
                </a:solidFill>
                <a:latin typeface="Open Sans" panose="020B0606030504020204"/>
              </a:rPr>
              <a:t>EUSDR</a:t>
            </a:r>
            <a:endParaRPr lang="en-US" sz="2000" dirty="0">
              <a:solidFill>
                <a:srgbClr val="034EA2"/>
              </a:solidFill>
              <a:latin typeface="Open Sans" panose="020B0606030504020204"/>
            </a:endParaRPr>
          </a:p>
          <a:p>
            <a:r>
              <a:rPr lang="en-US" sz="2000" dirty="0">
                <a:solidFill>
                  <a:srgbClr val="034EA2"/>
                </a:solidFill>
                <a:latin typeface="Open Sans" panose="020B0606030504020204"/>
              </a:rPr>
              <a:t>Importance of synergies and capitalization</a:t>
            </a:r>
            <a:r>
              <a:rPr lang="uk-UA" sz="2000" dirty="0">
                <a:solidFill>
                  <a:srgbClr val="034EA2"/>
                </a:solidFill>
                <a:latin typeface="Open Sans" panose="020B0606030504020204"/>
              </a:rPr>
              <a:t> </a:t>
            </a:r>
            <a:endParaRPr lang="en-US" sz="2000" dirty="0">
              <a:solidFill>
                <a:srgbClr val="034EA2"/>
              </a:solidFill>
              <a:latin typeface="Open Sans" panose="020B0606030504020204"/>
            </a:endParaRPr>
          </a:p>
          <a:p>
            <a:r>
              <a:rPr lang="en-GB" sz="2000" dirty="0" smtClean="0">
                <a:solidFill>
                  <a:srgbClr val="034EA2"/>
                </a:solidFill>
                <a:latin typeface="Open Sans" panose="020B0606030504020204"/>
              </a:rPr>
              <a:t>Q </a:t>
            </a:r>
            <a:r>
              <a:rPr lang="en-GB" sz="2000" dirty="0">
                <a:solidFill>
                  <a:srgbClr val="034EA2"/>
                </a:solidFill>
                <a:latin typeface="Open Sans" panose="020B0606030504020204"/>
              </a:rPr>
              <a:t>&amp; A  </a:t>
            </a: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p:txBody>
      </p:sp>
      <p:pic>
        <p:nvPicPr>
          <p:cNvPr id="9" name="Picture 8"/>
          <p:cNvPicPr>
            <a:picLocks noChangeAspect="1"/>
          </p:cNvPicPr>
          <p:nvPr/>
        </p:nvPicPr>
        <p:blipFill>
          <a:blip r:embed="rId4"/>
          <a:stretch>
            <a:fillRect/>
          </a:stretch>
        </p:blipFill>
        <p:spPr>
          <a:xfrm>
            <a:off x="7482159" y="2884043"/>
            <a:ext cx="3948860" cy="2984267"/>
          </a:xfrm>
          <a:prstGeom prst="rect">
            <a:avLst/>
          </a:prstGeom>
        </p:spPr>
      </p:pic>
      <p:pic>
        <p:nvPicPr>
          <p:cNvPr id="4" name="Picture 3"/>
          <p:cNvPicPr>
            <a:picLocks noChangeAspect="1"/>
          </p:cNvPicPr>
          <p:nvPr/>
        </p:nvPicPr>
        <p:blipFill>
          <a:blip r:embed="rId5"/>
          <a:stretch>
            <a:fillRect/>
          </a:stretch>
        </p:blipFill>
        <p:spPr>
          <a:xfrm>
            <a:off x="10826378" y="60450"/>
            <a:ext cx="1365622" cy="1335140"/>
          </a:xfrm>
          <a:prstGeom prst="rect">
            <a:avLst/>
          </a:prstGeom>
        </p:spPr>
      </p:pic>
    </p:spTree>
    <p:extLst>
      <p:ext uri="{BB962C8B-B14F-4D97-AF65-F5344CB8AC3E}">
        <p14:creationId xmlns:p14="http://schemas.microsoft.com/office/powerpoint/2010/main" val="190265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355381" y="881824"/>
            <a:ext cx="11075638" cy="6827510"/>
          </a:xfrm>
          <a:prstGeom prst="rect">
            <a:avLst/>
          </a:prstGeom>
          <a:noFill/>
        </p:spPr>
        <p:txBody>
          <a:bodyPr wrap="square">
            <a:spAutoFit/>
          </a:bodyPr>
          <a:lstStyle/>
          <a:p>
            <a:pPr lvl="0" algn="ctr"/>
            <a:endParaRPr lang="en-US" sz="3600" b="1" dirty="0" smtClean="0">
              <a:solidFill>
                <a:srgbClr val="034EA2"/>
              </a:solidFill>
              <a:latin typeface="Open Sans" panose="020B0606030504020204"/>
            </a:endParaRPr>
          </a:p>
          <a:p>
            <a:pPr lvl="0" algn="ctr"/>
            <a:r>
              <a:rPr lang="en-US" sz="3600" b="1" dirty="0" smtClean="0">
                <a:solidFill>
                  <a:srgbClr val="034EA2"/>
                </a:solidFill>
                <a:latin typeface="Open Sans" panose="020B0606030504020204"/>
              </a:rPr>
              <a:t>State </a:t>
            </a:r>
            <a:r>
              <a:rPr lang="en-US" sz="3600" b="1" dirty="0">
                <a:solidFill>
                  <a:srgbClr val="034EA2"/>
                </a:solidFill>
                <a:latin typeface="Open Sans" panose="020B0606030504020204"/>
              </a:rPr>
              <a:t>of </a:t>
            </a:r>
            <a:r>
              <a:rPr lang="en-US" sz="3600" b="1" dirty="0" smtClean="0">
                <a:solidFill>
                  <a:srgbClr val="034EA2"/>
                </a:solidFill>
                <a:latin typeface="Open Sans" panose="020B0606030504020204"/>
              </a:rPr>
              <a:t>play (1)</a:t>
            </a:r>
            <a:endParaRPr lang="ru-RU" sz="3600" b="1" dirty="0">
              <a:solidFill>
                <a:srgbClr val="034EA2"/>
              </a:solidFill>
              <a:latin typeface="Open Sans" panose="020B0606030504020204"/>
            </a:endParaRPr>
          </a:p>
          <a:p>
            <a:pPr lvl="0"/>
            <a:endParaRPr lang="en-US" sz="2800" b="1" dirty="0">
              <a:solidFill>
                <a:srgbClr val="034EA2"/>
              </a:solidFill>
              <a:latin typeface="Open Sans" panose="020B0606030504020204"/>
            </a:endParaRPr>
          </a:p>
          <a:p>
            <a:pPr lvl="0"/>
            <a:endParaRPr lang="en-US" sz="2000" dirty="0" smtClean="0">
              <a:solidFill>
                <a:srgbClr val="034EA2"/>
              </a:solidFill>
              <a:latin typeface="Open Sans" panose="020B0606030504020204"/>
            </a:endParaRPr>
          </a:p>
          <a:p>
            <a:pPr lvl="0"/>
            <a:endParaRPr lang="en-US" sz="2000" dirty="0" smtClean="0">
              <a:solidFill>
                <a:srgbClr val="034EA2"/>
              </a:solidFill>
              <a:latin typeface="Open Sans" panose="020B0606030504020204"/>
            </a:endParaRPr>
          </a:p>
          <a:p>
            <a:pPr lvl="0"/>
            <a:r>
              <a:rPr lang="en-US" sz="2400" dirty="0" smtClean="0">
                <a:solidFill>
                  <a:srgbClr val="034EA2"/>
                </a:solidFill>
                <a:latin typeface="Open Sans" panose="020B0606030504020204"/>
              </a:rPr>
              <a:t>The first Call for Proposals finished on June 16, 2023</a:t>
            </a:r>
          </a:p>
          <a:p>
            <a:pPr lvl="0"/>
            <a:r>
              <a:rPr lang="ru-RU" sz="2400" dirty="0" smtClean="0">
                <a:solidFill>
                  <a:srgbClr val="034EA2"/>
                </a:solidFill>
                <a:latin typeface="Open Sans" panose="020B0606030504020204"/>
              </a:rPr>
              <a:t>89 </a:t>
            </a:r>
            <a:r>
              <a:rPr lang="en-US" sz="2400" dirty="0" smtClean="0">
                <a:solidFill>
                  <a:srgbClr val="034EA2"/>
                </a:solidFill>
                <a:latin typeface="Open Sans" panose="020B0606030504020204"/>
              </a:rPr>
              <a:t>out of</a:t>
            </a:r>
            <a:r>
              <a:rPr lang="ru-RU" sz="2400" dirty="0" smtClean="0">
                <a:solidFill>
                  <a:srgbClr val="034EA2"/>
                </a:solidFill>
                <a:latin typeface="Open Sans" panose="020B0606030504020204"/>
              </a:rPr>
              <a:t> </a:t>
            </a:r>
            <a:r>
              <a:rPr lang="ru-RU" sz="2400" dirty="0">
                <a:solidFill>
                  <a:srgbClr val="034EA2"/>
                </a:solidFill>
                <a:latin typeface="Open Sans" panose="020B0606030504020204"/>
              </a:rPr>
              <a:t>90 </a:t>
            </a:r>
            <a:r>
              <a:rPr lang="en-US" sz="2400" dirty="0" smtClean="0">
                <a:solidFill>
                  <a:srgbClr val="034EA2"/>
                </a:solidFill>
                <a:latin typeface="Open Sans" panose="020B0606030504020204"/>
              </a:rPr>
              <a:t>submitted</a:t>
            </a:r>
            <a:r>
              <a:rPr lang="ru-RU" sz="2400" dirty="0" smtClean="0">
                <a:solidFill>
                  <a:srgbClr val="034EA2"/>
                </a:solidFill>
                <a:latin typeface="Open Sans" panose="020B0606030504020204"/>
              </a:rPr>
              <a:t>!!!!</a:t>
            </a:r>
            <a:endParaRPr lang="en-US" sz="2400" dirty="0" smtClean="0">
              <a:solidFill>
                <a:srgbClr val="034EA2"/>
              </a:solidFill>
              <a:latin typeface="Open Sans" panose="020B0606030504020204"/>
            </a:endParaRPr>
          </a:p>
          <a:p>
            <a:pPr lvl="0"/>
            <a:r>
              <a:rPr lang="en-US" sz="2400" u="sng" dirty="0" smtClean="0">
                <a:solidFill>
                  <a:srgbClr val="034EA2"/>
                </a:solidFill>
                <a:latin typeface="Open Sans" panose="020B0606030504020204"/>
              </a:rPr>
              <a:t>17 applications submitted within SO 3.3.</a:t>
            </a:r>
            <a:endParaRPr lang="ru-RU" sz="2400" u="sng" dirty="0" smtClean="0">
              <a:solidFill>
                <a:srgbClr val="034EA2"/>
              </a:solidFill>
              <a:latin typeface="Open Sans" panose="020B0606030504020204"/>
            </a:endParaRPr>
          </a:p>
          <a:p>
            <a:pPr lvl="0"/>
            <a:r>
              <a:rPr lang="en-US" sz="2400" dirty="0" smtClean="0">
                <a:solidFill>
                  <a:srgbClr val="034EA2"/>
                </a:solidFill>
                <a:latin typeface="Open Sans" panose="020B0606030504020204"/>
              </a:rPr>
              <a:t>Decision of the MC on selected proposals </a:t>
            </a:r>
            <a:r>
              <a:rPr lang="ru-RU" sz="2400" dirty="0" smtClean="0">
                <a:solidFill>
                  <a:srgbClr val="034EA2"/>
                </a:solidFill>
                <a:latin typeface="Open Sans" panose="020B0606030504020204"/>
              </a:rPr>
              <a:t>– </a:t>
            </a:r>
            <a:r>
              <a:rPr lang="en-US" sz="2400" dirty="0" smtClean="0">
                <a:solidFill>
                  <a:srgbClr val="034EA2"/>
                </a:solidFill>
                <a:latin typeface="Open Sans" panose="020B0606030504020204"/>
              </a:rPr>
              <a:t>October </a:t>
            </a:r>
            <a:r>
              <a:rPr lang="ru-RU" sz="2400" dirty="0" smtClean="0">
                <a:solidFill>
                  <a:srgbClr val="034EA2"/>
                </a:solidFill>
                <a:latin typeface="Open Sans" panose="020B0606030504020204"/>
              </a:rPr>
              <a:t>2023</a:t>
            </a:r>
            <a:r>
              <a:rPr lang="en-US" sz="2400" dirty="0" smtClean="0">
                <a:solidFill>
                  <a:srgbClr val="034EA2"/>
                </a:solidFill>
                <a:latin typeface="Open Sans" panose="020B0606030504020204"/>
              </a:rPr>
              <a:t>.</a:t>
            </a:r>
          </a:p>
          <a:p>
            <a:pPr lvl="0"/>
            <a:endParaRPr lang="ru-RU" sz="2000" dirty="0" smtClean="0">
              <a:solidFill>
                <a:srgbClr val="034EA2"/>
              </a:solidFill>
              <a:latin typeface="Open Sans" panose="020B0606030504020204"/>
            </a:endParaRPr>
          </a:p>
          <a:p>
            <a:pPr lvl="0" algn="ct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p:txBody>
      </p:sp>
      <p:pic>
        <p:nvPicPr>
          <p:cNvPr id="2" name="Picture 1"/>
          <p:cNvPicPr>
            <a:picLocks noChangeAspect="1"/>
          </p:cNvPicPr>
          <p:nvPr/>
        </p:nvPicPr>
        <p:blipFill>
          <a:blip r:embed="rId3"/>
          <a:stretch>
            <a:fillRect/>
          </a:stretch>
        </p:blipFill>
        <p:spPr>
          <a:xfrm>
            <a:off x="7647709" y="2685304"/>
            <a:ext cx="3168168" cy="3168168"/>
          </a:xfrm>
          <a:prstGeom prst="rect">
            <a:avLst/>
          </a:prstGeom>
        </p:spPr>
      </p:pic>
      <p:pic>
        <p:nvPicPr>
          <p:cNvPr id="7" name="Picture 6"/>
          <p:cNvPicPr>
            <a:picLocks noChangeAspect="1"/>
          </p:cNvPicPr>
          <p:nvPr/>
        </p:nvPicPr>
        <p:blipFill>
          <a:blip r:embed="rId4"/>
          <a:stretch>
            <a:fillRect/>
          </a:stretch>
        </p:blipFill>
        <p:spPr>
          <a:xfrm>
            <a:off x="10774165" y="85837"/>
            <a:ext cx="1365622" cy="1335140"/>
          </a:xfrm>
          <a:prstGeom prst="rect">
            <a:avLst/>
          </a:prstGeom>
        </p:spPr>
      </p:pic>
    </p:spTree>
    <p:extLst>
      <p:ext uri="{BB962C8B-B14F-4D97-AF65-F5344CB8AC3E}">
        <p14:creationId xmlns:p14="http://schemas.microsoft.com/office/powerpoint/2010/main" val="204092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355381" y="998202"/>
            <a:ext cx="11075638" cy="8386911"/>
          </a:xfrm>
          <a:prstGeom prst="rect">
            <a:avLst/>
          </a:prstGeom>
          <a:noFill/>
        </p:spPr>
        <p:txBody>
          <a:bodyPr wrap="square">
            <a:spAutoFit/>
          </a:bodyPr>
          <a:lstStyle/>
          <a:p>
            <a:pPr lvl="0" algn="ctr"/>
            <a:r>
              <a:rPr lang="en-US" sz="3600" b="1" dirty="0" smtClean="0">
                <a:solidFill>
                  <a:srgbClr val="034EA2"/>
                </a:solidFill>
                <a:latin typeface="Open Sans" panose="020B0606030504020204"/>
              </a:rPr>
              <a:t>State </a:t>
            </a:r>
            <a:r>
              <a:rPr lang="en-US" sz="3600" b="1" dirty="0">
                <a:solidFill>
                  <a:srgbClr val="034EA2"/>
                </a:solidFill>
                <a:latin typeface="Open Sans" panose="020B0606030504020204"/>
              </a:rPr>
              <a:t>of </a:t>
            </a:r>
            <a:r>
              <a:rPr lang="en-US" sz="3600" b="1" dirty="0" smtClean="0">
                <a:solidFill>
                  <a:srgbClr val="034EA2"/>
                </a:solidFill>
                <a:latin typeface="Open Sans" panose="020B0606030504020204"/>
              </a:rPr>
              <a:t>play (2)</a:t>
            </a:r>
            <a:endParaRPr lang="ru-RU" sz="3600" b="1" dirty="0">
              <a:solidFill>
                <a:srgbClr val="034EA2"/>
              </a:solidFill>
              <a:latin typeface="Open Sans" panose="020B0606030504020204"/>
            </a:endParaRPr>
          </a:p>
          <a:p>
            <a:pPr lvl="0"/>
            <a:endParaRPr lang="en-US" sz="2800" b="1" dirty="0">
              <a:solidFill>
                <a:srgbClr val="034EA2"/>
              </a:solidFill>
              <a:latin typeface="Open Sans" panose="020B0606030504020204"/>
            </a:endParaRPr>
          </a:p>
          <a:p>
            <a:pPr lvl="0"/>
            <a:endParaRPr lang="ru-RU" sz="2000" dirty="0" smtClean="0">
              <a:solidFill>
                <a:srgbClr val="034EA2"/>
              </a:solidFill>
              <a:latin typeface="Open Sans" panose="020B0606030504020204"/>
            </a:endParaRPr>
          </a:p>
          <a:p>
            <a:pPr fontAlgn="base">
              <a:spcAft>
                <a:spcPts val="1000"/>
              </a:spcAft>
            </a:pPr>
            <a:r>
              <a:rPr lang="en-US" sz="2000" dirty="0" smtClean="0">
                <a:solidFill>
                  <a:srgbClr val="FF0000"/>
                </a:solidFill>
                <a:latin typeface="Open Sans" panose="020B0606030504020204"/>
              </a:rPr>
              <a:t>The </a:t>
            </a:r>
            <a:r>
              <a:rPr lang="en-US" sz="2000" dirty="0">
                <a:solidFill>
                  <a:srgbClr val="FF0000"/>
                </a:solidFill>
                <a:latin typeface="Open Sans" panose="020B0606030504020204"/>
              </a:rPr>
              <a:t>2nd </a:t>
            </a:r>
            <a:r>
              <a:rPr lang="en-US" sz="2000" dirty="0" smtClean="0">
                <a:solidFill>
                  <a:srgbClr val="FF0000"/>
                </a:solidFill>
                <a:latin typeface="Open Sans" panose="020B0606030504020204"/>
              </a:rPr>
              <a:t>Call - one-step </a:t>
            </a:r>
            <a:r>
              <a:rPr lang="en-US" sz="2000" dirty="0">
                <a:solidFill>
                  <a:srgbClr val="FF0000"/>
                </a:solidFill>
                <a:latin typeface="Open Sans" panose="020B0606030504020204"/>
              </a:rPr>
              <a:t>procedure</a:t>
            </a:r>
            <a:r>
              <a:rPr lang="en-US" sz="2000" dirty="0" smtClean="0">
                <a:solidFill>
                  <a:srgbClr val="FF0000"/>
                </a:solidFill>
                <a:latin typeface="Open Sans" panose="020B0606030504020204"/>
              </a:rPr>
              <a:t>.</a:t>
            </a:r>
          </a:p>
          <a:p>
            <a:pPr fontAlgn="base">
              <a:spcAft>
                <a:spcPts val="1000"/>
              </a:spcAft>
            </a:pPr>
            <a:r>
              <a:rPr lang="en-US" sz="2000" dirty="0" smtClean="0">
                <a:solidFill>
                  <a:srgbClr val="034EA2"/>
                </a:solidFill>
                <a:latin typeface="Open Sans" panose="020B0606030504020204"/>
              </a:rPr>
              <a:t>Only </a:t>
            </a:r>
            <a:r>
              <a:rPr lang="en-US" sz="2000" dirty="0">
                <a:solidFill>
                  <a:srgbClr val="034EA2"/>
                </a:solidFill>
                <a:latin typeface="Open Sans" panose="020B0606030504020204"/>
              </a:rPr>
              <a:t>electronic </a:t>
            </a:r>
            <a:r>
              <a:rPr lang="en-US" sz="2000" dirty="0" smtClean="0">
                <a:solidFill>
                  <a:srgbClr val="034EA2"/>
                </a:solidFill>
                <a:latin typeface="Open Sans" panose="020B0606030504020204"/>
              </a:rPr>
              <a:t>submission </a:t>
            </a:r>
            <a:r>
              <a:rPr lang="en-US" sz="2000" dirty="0">
                <a:solidFill>
                  <a:srgbClr val="034EA2"/>
                </a:solidFill>
                <a:latin typeface="Open Sans" panose="020B0606030504020204"/>
              </a:rPr>
              <a:t>through </a:t>
            </a:r>
            <a:r>
              <a:rPr lang="en-US" sz="2000" dirty="0" err="1">
                <a:solidFill>
                  <a:srgbClr val="034EA2"/>
                </a:solidFill>
                <a:latin typeface="Open Sans" panose="020B0606030504020204"/>
              </a:rPr>
              <a:t>Jems</a:t>
            </a:r>
            <a:r>
              <a:rPr lang="en-US" sz="2000" dirty="0" smtClean="0">
                <a:solidFill>
                  <a:srgbClr val="034EA2"/>
                </a:solidFill>
                <a:latin typeface="Open Sans" panose="020B0606030504020204"/>
              </a:rPr>
              <a:t>.</a:t>
            </a:r>
          </a:p>
          <a:p>
            <a:pPr fontAlgn="base">
              <a:spcAft>
                <a:spcPts val="1000"/>
              </a:spcAft>
            </a:pPr>
            <a:r>
              <a:rPr lang="en-US" sz="2000" dirty="0" smtClean="0">
                <a:solidFill>
                  <a:srgbClr val="034EA2"/>
                </a:solidFill>
                <a:latin typeface="Open Sans" panose="020B0606030504020204"/>
              </a:rPr>
              <a:t>There </a:t>
            </a:r>
            <a:r>
              <a:rPr lang="en-US" sz="2000" dirty="0">
                <a:solidFill>
                  <a:srgbClr val="034EA2"/>
                </a:solidFill>
                <a:latin typeface="Open Sans" panose="020B0606030504020204"/>
              </a:rPr>
              <a:t>are no budget restrictions for the project</a:t>
            </a:r>
            <a:r>
              <a:rPr lang="en-US" sz="2000" dirty="0" smtClean="0">
                <a:solidFill>
                  <a:srgbClr val="034EA2"/>
                </a:solidFill>
                <a:latin typeface="Open Sans" panose="020B0606030504020204"/>
              </a:rPr>
              <a:t>.</a:t>
            </a:r>
          </a:p>
          <a:p>
            <a:pPr fontAlgn="base">
              <a:spcAft>
                <a:spcPts val="1000"/>
              </a:spcAft>
            </a:pPr>
            <a:r>
              <a:rPr lang="en-US" sz="2000" dirty="0" smtClean="0">
                <a:solidFill>
                  <a:srgbClr val="034EA2"/>
                </a:solidFill>
                <a:latin typeface="Open Sans" panose="020B0606030504020204"/>
              </a:rPr>
              <a:t>One </a:t>
            </a:r>
            <a:r>
              <a:rPr lang="en-US" sz="2000" dirty="0">
                <a:solidFill>
                  <a:srgbClr val="034EA2"/>
                </a:solidFill>
                <a:latin typeface="Open Sans" panose="020B0606030504020204"/>
              </a:rPr>
              <a:t>organization can be a partner in more than one project.</a:t>
            </a:r>
            <a:endParaRPr lang="ru-RU" sz="2000" dirty="0" smtClean="0">
              <a:solidFill>
                <a:srgbClr val="034EA2"/>
              </a:solidFill>
              <a:latin typeface="Open Sans" panose="020B0606030504020204"/>
            </a:endParaRPr>
          </a:p>
          <a:p>
            <a:pPr lvl="0"/>
            <a:r>
              <a:rPr lang="hu-HU" sz="2000" dirty="0">
                <a:solidFill>
                  <a:srgbClr val="034EA2"/>
                </a:solidFill>
                <a:latin typeface="Open Sans" panose="020B0606030504020204"/>
              </a:rPr>
              <a:t>Opening Date of the Second Call:</a:t>
            </a:r>
            <a:r>
              <a:rPr lang="hu-HU" sz="2000" dirty="0">
                <a:solidFill>
                  <a:srgbClr val="FF0000"/>
                </a:solidFill>
                <a:latin typeface="Open Sans" panose="020B0606030504020204"/>
              </a:rPr>
              <a:t> End of October </a:t>
            </a:r>
            <a:r>
              <a:rPr lang="hu-HU" sz="2000" dirty="0" smtClean="0">
                <a:solidFill>
                  <a:srgbClr val="FF0000"/>
                </a:solidFill>
                <a:latin typeface="Open Sans" panose="020B0606030504020204"/>
              </a:rPr>
              <a:t>2023</a:t>
            </a:r>
            <a:r>
              <a:rPr lang="en-US" sz="2000" dirty="0" smtClean="0">
                <a:solidFill>
                  <a:srgbClr val="FF0000"/>
                </a:solidFill>
                <a:latin typeface="Open Sans" panose="020B0606030504020204"/>
              </a:rPr>
              <a:t>.</a:t>
            </a:r>
            <a:endParaRPr lang="hu-HU" sz="2000" dirty="0">
              <a:solidFill>
                <a:srgbClr val="FF0000"/>
              </a:solidFill>
              <a:latin typeface="Open Sans" panose="020B0606030504020204"/>
            </a:endParaRPr>
          </a:p>
          <a:p>
            <a:r>
              <a:rPr lang="hu-HU" sz="2000" dirty="0">
                <a:solidFill>
                  <a:srgbClr val="034EA2"/>
                </a:solidFill>
                <a:latin typeface="Open Sans" panose="020B0606030504020204"/>
              </a:rPr>
              <a:t>Call Deadline:</a:t>
            </a:r>
            <a:r>
              <a:rPr lang="hu-HU" sz="2000" dirty="0">
                <a:solidFill>
                  <a:srgbClr val="FF0000"/>
                </a:solidFill>
                <a:latin typeface="Open Sans" panose="020B0606030504020204"/>
              </a:rPr>
              <a:t> End of March </a:t>
            </a:r>
            <a:r>
              <a:rPr lang="hu-HU" sz="2000" dirty="0" smtClean="0">
                <a:solidFill>
                  <a:srgbClr val="FF0000"/>
                </a:solidFill>
                <a:latin typeface="Open Sans" panose="020B0606030504020204"/>
              </a:rPr>
              <a:t>2024</a:t>
            </a:r>
            <a:r>
              <a:rPr lang="en-US" sz="2000" dirty="0" smtClean="0">
                <a:solidFill>
                  <a:srgbClr val="FF0000"/>
                </a:solidFill>
                <a:latin typeface="Open Sans" panose="020B0606030504020204"/>
              </a:rPr>
              <a:t>. </a:t>
            </a:r>
          </a:p>
          <a:p>
            <a:r>
              <a:rPr lang="en-GB" sz="2000" dirty="0" smtClean="0">
                <a:solidFill>
                  <a:srgbClr val="034EA2"/>
                </a:solidFill>
                <a:latin typeface="Open Sans" panose="020B0606030504020204"/>
              </a:rPr>
              <a:t>The </a:t>
            </a:r>
            <a:r>
              <a:rPr lang="en-GB" sz="2000" dirty="0">
                <a:solidFill>
                  <a:srgbClr val="034EA2"/>
                </a:solidFill>
                <a:latin typeface="Open Sans" panose="020B0606030504020204"/>
              </a:rPr>
              <a:t>estimated starting date of the projects is </a:t>
            </a:r>
            <a:r>
              <a:rPr lang="en-GB" sz="2000" dirty="0" smtClean="0">
                <a:solidFill>
                  <a:srgbClr val="034EA2"/>
                </a:solidFill>
                <a:latin typeface="Open Sans" panose="020B0606030504020204"/>
              </a:rPr>
              <a:t>January</a:t>
            </a:r>
            <a:r>
              <a:rPr lang="en-US" sz="2000" dirty="0" smtClean="0">
                <a:solidFill>
                  <a:srgbClr val="034EA2"/>
                </a:solidFill>
                <a:latin typeface="Open Sans" panose="020B0606030504020204"/>
              </a:rPr>
              <a:t>/February</a:t>
            </a:r>
            <a:r>
              <a:rPr lang="en-GB" sz="2000" dirty="0" smtClean="0">
                <a:solidFill>
                  <a:srgbClr val="034EA2"/>
                </a:solidFill>
                <a:latin typeface="Open Sans" panose="020B0606030504020204"/>
              </a:rPr>
              <a:t> </a:t>
            </a:r>
            <a:r>
              <a:rPr lang="en-GB" sz="2000" dirty="0">
                <a:solidFill>
                  <a:srgbClr val="034EA2"/>
                </a:solidFill>
                <a:latin typeface="Open Sans" panose="020B0606030504020204"/>
              </a:rPr>
              <a:t>2025</a:t>
            </a:r>
            <a:r>
              <a:rPr lang="en-GB" sz="2000" dirty="0" smtClean="0">
                <a:solidFill>
                  <a:srgbClr val="034EA2"/>
                </a:solidFill>
                <a:latin typeface="Open Sans" panose="020B0606030504020204"/>
              </a:rPr>
              <a:t>.</a:t>
            </a:r>
            <a:endParaRPr lang="hu-HU" sz="2000" dirty="0">
              <a:solidFill>
                <a:srgbClr val="FF0000"/>
              </a:solidFill>
              <a:latin typeface="Open Sans" panose="020B0606030504020204"/>
            </a:endParaRPr>
          </a:p>
          <a:p>
            <a:r>
              <a:rPr lang="en-GB" sz="2000" dirty="0" smtClean="0">
                <a:solidFill>
                  <a:srgbClr val="034EA2"/>
                </a:solidFill>
                <a:latin typeface="Open Sans" panose="020B0606030504020204"/>
              </a:rPr>
              <a:t>The </a:t>
            </a:r>
            <a:r>
              <a:rPr lang="en-GB" sz="2000" dirty="0">
                <a:solidFill>
                  <a:srgbClr val="034EA2"/>
                </a:solidFill>
                <a:latin typeface="Open Sans" panose="020B0606030504020204"/>
              </a:rPr>
              <a:t>duration of projects must not exceed </a:t>
            </a:r>
            <a:r>
              <a:rPr lang="en-GB" sz="2000" b="1" dirty="0">
                <a:solidFill>
                  <a:srgbClr val="034EA2"/>
                </a:solidFill>
                <a:latin typeface="Open Sans" panose="020B0606030504020204"/>
              </a:rPr>
              <a:t>36 months</a:t>
            </a:r>
            <a:r>
              <a:rPr lang="en-GB" sz="2000" b="1" dirty="0" smtClean="0">
                <a:solidFill>
                  <a:srgbClr val="034EA2"/>
                </a:solidFill>
                <a:latin typeface="Open Sans" panose="020B0606030504020204"/>
              </a:rPr>
              <a:t>.</a:t>
            </a:r>
          </a:p>
          <a:p>
            <a:r>
              <a:rPr lang="en-GB" sz="2000" b="1" dirty="0" smtClean="0">
                <a:solidFill>
                  <a:srgbClr val="034EA2"/>
                </a:solidFill>
                <a:latin typeface="Open Sans" panose="020B0606030504020204"/>
              </a:rPr>
              <a:t> </a:t>
            </a:r>
            <a:endParaRPr lang="en-US" sz="2000" dirty="0"/>
          </a:p>
          <a:p>
            <a:r>
              <a:rPr lang="hu-HU" sz="2000" u="sng" dirty="0" smtClean="0">
                <a:solidFill>
                  <a:srgbClr val="034EA2"/>
                </a:solidFill>
                <a:latin typeface="Open Sans" panose="020B0606030504020204"/>
              </a:rPr>
              <a:t>The </a:t>
            </a:r>
            <a:r>
              <a:rPr lang="hu-HU" sz="2000" u="sng" dirty="0">
                <a:solidFill>
                  <a:srgbClr val="034EA2"/>
                </a:solidFill>
                <a:latin typeface="Open Sans" panose="020B0606030504020204"/>
              </a:rPr>
              <a:t>DRP covers the entire territory of Ukraine (UA) but the UA partners can’t be the LP in the </a:t>
            </a:r>
            <a:r>
              <a:rPr lang="en-US" sz="2000" u="sng" dirty="0" smtClean="0">
                <a:solidFill>
                  <a:srgbClr val="034EA2"/>
                </a:solidFill>
                <a:latin typeface="Open Sans" panose="020B0606030504020204"/>
              </a:rPr>
              <a:t>2nd</a:t>
            </a:r>
            <a:r>
              <a:rPr lang="hu-HU" sz="2000" u="sng" dirty="0" smtClean="0">
                <a:solidFill>
                  <a:srgbClr val="034EA2"/>
                </a:solidFill>
                <a:latin typeface="Open Sans" panose="020B0606030504020204"/>
              </a:rPr>
              <a:t> </a:t>
            </a:r>
            <a:r>
              <a:rPr lang="hu-HU" sz="2000" u="sng" dirty="0">
                <a:solidFill>
                  <a:srgbClr val="034EA2"/>
                </a:solidFill>
                <a:latin typeface="Open Sans" panose="020B0606030504020204"/>
              </a:rPr>
              <a:t>call</a:t>
            </a:r>
            <a:r>
              <a:rPr lang="hu-HU" sz="2000" u="sng" dirty="0" smtClean="0">
                <a:solidFill>
                  <a:srgbClr val="034EA2"/>
                </a:solidFill>
                <a:latin typeface="Open Sans" panose="020B0606030504020204"/>
              </a:rPr>
              <a:t>.</a:t>
            </a:r>
            <a:endParaRPr lang="en-US" sz="2000" u="sng" dirty="0" smtClean="0">
              <a:solidFill>
                <a:srgbClr val="034EA2"/>
              </a:solidFill>
              <a:latin typeface="Open Sans" panose="020B0606030504020204"/>
            </a:endParaRPr>
          </a:p>
          <a:p>
            <a:r>
              <a:rPr lang="en-US" sz="2000" dirty="0">
                <a:solidFill>
                  <a:srgbClr val="FF0000"/>
                </a:solidFill>
                <a:latin typeface="Open Sans" panose="020B0606030504020204"/>
              </a:rPr>
              <a:t>M</a:t>
            </a:r>
            <a:r>
              <a:rPr lang="hu-HU" sz="2000" dirty="0">
                <a:solidFill>
                  <a:srgbClr val="FF0000"/>
                </a:solidFill>
                <a:latin typeface="Open Sans" panose="020B0606030504020204"/>
              </a:rPr>
              <a:t>in. 3 partners are needed</a:t>
            </a:r>
            <a:r>
              <a:rPr lang="en-US" sz="2000" dirty="0">
                <a:solidFill>
                  <a:srgbClr val="FF0000"/>
                </a:solidFill>
                <a:latin typeface="Open Sans" panose="020B0606030504020204"/>
              </a:rPr>
              <a:t> (at least one from EU Member states)</a:t>
            </a:r>
            <a:endParaRPr lang="hu-HU" sz="2000" dirty="0">
              <a:solidFill>
                <a:srgbClr val="FF0000"/>
              </a:solidFill>
              <a:latin typeface="Open Sans" panose="020B0606030504020204"/>
            </a:endParaRPr>
          </a:p>
          <a:p>
            <a:r>
              <a:rPr lang="hu-HU" sz="2000" u="sng" dirty="0" smtClean="0">
                <a:solidFill>
                  <a:srgbClr val="034EA2"/>
                </a:solidFill>
                <a:latin typeface="Open Sans" panose="020B0606030504020204"/>
              </a:rPr>
              <a:t> </a:t>
            </a:r>
            <a:endParaRPr lang="hu-HU" sz="2000" u="sng" dirty="0">
              <a:solidFill>
                <a:srgbClr val="034EA2"/>
              </a:solidFill>
              <a:latin typeface="Open Sans" panose="020B0606030504020204"/>
            </a:endParaRPr>
          </a:p>
          <a:p>
            <a:pPr lvl="0" algn="ct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p:txBody>
      </p:sp>
      <p:pic>
        <p:nvPicPr>
          <p:cNvPr id="7" name="Picture 6"/>
          <p:cNvPicPr>
            <a:picLocks noChangeAspect="1"/>
          </p:cNvPicPr>
          <p:nvPr/>
        </p:nvPicPr>
        <p:blipFill>
          <a:blip r:embed="rId3"/>
          <a:stretch>
            <a:fillRect/>
          </a:stretch>
        </p:blipFill>
        <p:spPr>
          <a:xfrm>
            <a:off x="10774165" y="85837"/>
            <a:ext cx="1365622" cy="1335140"/>
          </a:xfrm>
          <a:prstGeom prst="rect">
            <a:avLst/>
          </a:prstGeom>
        </p:spPr>
      </p:pic>
      <p:pic>
        <p:nvPicPr>
          <p:cNvPr id="4" name="Picture 3"/>
          <p:cNvPicPr>
            <a:picLocks noChangeAspect="1"/>
          </p:cNvPicPr>
          <p:nvPr/>
        </p:nvPicPr>
        <p:blipFill>
          <a:blip r:embed="rId4"/>
          <a:stretch>
            <a:fillRect/>
          </a:stretch>
        </p:blipFill>
        <p:spPr>
          <a:xfrm>
            <a:off x="7406638" y="1971204"/>
            <a:ext cx="4117801" cy="2915592"/>
          </a:xfrm>
          <a:prstGeom prst="rect">
            <a:avLst/>
          </a:prstGeom>
        </p:spPr>
      </p:pic>
    </p:spTree>
    <p:extLst>
      <p:ext uri="{BB962C8B-B14F-4D97-AF65-F5344CB8AC3E}">
        <p14:creationId xmlns:p14="http://schemas.microsoft.com/office/powerpoint/2010/main" val="131107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355381" y="1395590"/>
            <a:ext cx="11075638" cy="7022435"/>
          </a:xfrm>
          <a:prstGeom prst="rect">
            <a:avLst/>
          </a:prstGeom>
          <a:noFill/>
        </p:spPr>
        <p:txBody>
          <a:bodyPr wrap="square">
            <a:spAutoFit/>
          </a:bodyPr>
          <a:lstStyle/>
          <a:p>
            <a:pPr lvl="0" algn="ctr"/>
            <a:r>
              <a:rPr lang="hu-HU" sz="3200" b="1" dirty="0" smtClean="0">
                <a:solidFill>
                  <a:srgbClr val="034EA2"/>
                </a:solidFill>
                <a:latin typeface="Open Sans" panose="020B0606030504020204"/>
              </a:rPr>
              <a:t>Oportunities </a:t>
            </a:r>
            <a:r>
              <a:rPr lang="hu-HU" sz="3200" b="1" dirty="0">
                <a:solidFill>
                  <a:srgbClr val="034EA2"/>
                </a:solidFill>
                <a:latin typeface="Open Sans" panose="020B0606030504020204"/>
              </a:rPr>
              <a:t>and expectations from the 2021-2027 </a:t>
            </a:r>
            <a:r>
              <a:rPr lang="hu-HU" sz="3200" b="1" dirty="0" smtClean="0">
                <a:solidFill>
                  <a:srgbClr val="034EA2"/>
                </a:solidFill>
                <a:latin typeface="Open Sans" panose="020B0606030504020204"/>
              </a:rPr>
              <a:t>perspective</a:t>
            </a:r>
            <a:endParaRPr lang="en-US" sz="3200" b="1" dirty="0" smtClean="0">
              <a:solidFill>
                <a:srgbClr val="034EA2"/>
              </a:solidFill>
              <a:latin typeface="Open Sans" panose="020B0606030504020204"/>
            </a:endParaRPr>
          </a:p>
          <a:p>
            <a:pPr lvl="0" algn="ctr"/>
            <a:endParaRPr lang="uk-UA" dirty="0" smtClean="0">
              <a:solidFill>
                <a:srgbClr val="034EA2"/>
              </a:solidFill>
              <a:latin typeface="Open Sans" panose="020B0606030504020204"/>
            </a:endParaRPr>
          </a:p>
          <a:p>
            <a:pPr marL="342900" lvl="0" indent="-342900">
              <a:buFontTx/>
              <a:buChar char="-"/>
            </a:pPr>
            <a:r>
              <a:rPr lang="hu-HU" sz="2400" dirty="0" smtClean="0">
                <a:solidFill>
                  <a:srgbClr val="034EA2"/>
                </a:solidFill>
                <a:latin typeface="Open Sans" panose="020B0606030504020204"/>
              </a:rPr>
              <a:t>DRP embraced </a:t>
            </a:r>
            <a:r>
              <a:rPr lang="hu-HU" sz="2400" dirty="0">
                <a:solidFill>
                  <a:srgbClr val="034EA2"/>
                </a:solidFill>
                <a:latin typeface="Open Sans" panose="020B0606030504020204"/>
              </a:rPr>
              <a:t>and pooled the EU 3 funds (IPA, ERDF, NDICI) together into “Interreg Fund”. </a:t>
            </a:r>
            <a:endParaRPr lang="ru-RU" sz="2400" dirty="0">
              <a:solidFill>
                <a:srgbClr val="034EA2"/>
              </a:solidFill>
              <a:latin typeface="Open Sans" panose="020B0606030504020204"/>
            </a:endParaRPr>
          </a:p>
          <a:p>
            <a:pPr lvl="0"/>
            <a:r>
              <a:rPr lang="en-US" sz="2000" dirty="0" smtClean="0">
                <a:solidFill>
                  <a:srgbClr val="034EA2"/>
                </a:solidFill>
                <a:latin typeface="Open Sans" panose="020B0606030504020204"/>
              </a:rPr>
              <a:t>Programme budget </a:t>
            </a:r>
            <a:r>
              <a:rPr lang="ru-RU" sz="2000" dirty="0" smtClean="0">
                <a:solidFill>
                  <a:srgbClr val="034EA2"/>
                </a:solidFill>
                <a:latin typeface="Open Sans" panose="020B0606030504020204"/>
              </a:rPr>
              <a:t>(</a:t>
            </a:r>
            <a:r>
              <a:rPr lang="hu-HU" sz="2000" dirty="0" smtClean="0">
                <a:solidFill>
                  <a:srgbClr val="034EA2"/>
                </a:solidFill>
                <a:latin typeface="Open Sans" panose="020B0606030504020204"/>
              </a:rPr>
              <a:t>Interreg</a:t>
            </a:r>
            <a:r>
              <a:rPr lang="en-US" sz="2000" dirty="0" smtClean="0">
                <a:solidFill>
                  <a:srgbClr val="034EA2"/>
                </a:solidFill>
                <a:latin typeface="Open Sans" panose="020B0606030504020204"/>
              </a:rPr>
              <a:t> Fund</a:t>
            </a:r>
            <a:r>
              <a:rPr lang="uk-UA" sz="2000" dirty="0" smtClean="0">
                <a:solidFill>
                  <a:srgbClr val="034EA2"/>
                </a:solidFill>
                <a:latin typeface="Open Sans" panose="020B0606030504020204"/>
              </a:rPr>
              <a:t>)</a:t>
            </a:r>
            <a:r>
              <a:rPr lang="ru-RU" sz="2000" dirty="0" smtClean="0">
                <a:solidFill>
                  <a:srgbClr val="034EA2"/>
                </a:solidFill>
                <a:latin typeface="Open Sans" panose="020B0606030504020204"/>
              </a:rPr>
              <a:t> - </a:t>
            </a:r>
            <a:r>
              <a:rPr lang="ru-RU" sz="2000" u="sng" dirty="0" smtClean="0">
                <a:solidFill>
                  <a:srgbClr val="034EA2"/>
                </a:solidFill>
                <a:latin typeface="Open Sans" panose="020B0606030504020204"/>
              </a:rPr>
              <a:t>215 </a:t>
            </a:r>
            <a:r>
              <a:rPr lang="ru-RU" sz="2000" u="sng" dirty="0">
                <a:solidFill>
                  <a:srgbClr val="034EA2"/>
                </a:solidFill>
                <a:latin typeface="Open Sans" panose="020B0606030504020204"/>
              </a:rPr>
              <a:t>047 857,00 </a:t>
            </a:r>
            <a:r>
              <a:rPr lang="en-US" sz="2000" u="sng" dirty="0">
                <a:solidFill>
                  <a:srgbClr val="034EA2"/>
                </a:solidFill>
                <a:latin typeface="Open Sans" panose="020B0606030504020204"/>
              </a:rPr>
              <a:t>EUR/224,603,752.00</a:t>
            </a:r>
            <a:r>
              <a:rPr lang="ru-RU" sz="2000" u="sng" dirty="0">
                <a:solidFill>
                  <a:srgbClr val="034EA2"/>
                </a:solidFill>
                <a:latin typeface="Open Sans" panose="020B0606030504020204"/>
              </a:rPr>
              <a:t> </a:t>
            </a:r>
            <a:r>
              <a:rPr lang="en-US" sz="2000" u="sng" dirty="0">
                <a:solidFill>
                  <a:srgbClr val="034EA2"/>
                </a:solidFill>
                <a:latin typeface="Open Sans" panose="020B0606030504020204"/>
              </a:rPr>
              <a:t>EUR</a:t>
            </a:r>
            <a:r>
              <a:rPr lang="en-US" sz="2000" u="sng" dirty="0" smtClean="0">
                <a:solidFill>
                  <a:srgbClr val="034EA2"/>
                </a:solidFill>
                <a:latin typeface="Open Sans" panose="020B0606030504020204"/>
              </a:rPr>
              <a:t>.</a:t>
            </a:r>
          </a:p>
          <a:p>
            <a:r>
              <a:rPr lang="en-US" sz="2400" dirty="0" smtClean="0">
                <a:solidFill>
                  <a:srgbClr val="034EA2"/>
                </a:solidFill>
                <a:latin typeface="Open Sans" panose="020B0606030504020204"/>
              </a:rPr>
              <a:t>- I</a:t>
            </a:r>
            <a:r>
              <a:rPr lang="hu-HU" sz="2400" dirty="0">
                <a:solidFill>
                  <a:srgbClr val="034EA2"/>
                </a:solidFill>
                <a:latin typeface="Open Sans" panose="020B0606030504020204"/>
              </a:rPr>
              <a:t>ntegration of non-EU countries is of utmost </a:t>
            </a:r>
            <a:r>
              <a:rPr lang="hu-HU" sz="2400" dirty="0" smtClean="0">
                <a:solidFill>
                  <a:srgbClr val="034EA2"/>
                </a:solidFill>
                <a:latin typeface="Open Sans" panose="020B0606030504020204"/>
              </a:rPr>
              <a:t>importance</a:t>
            </a:r>
            <a:r>
              <a:rPr lang="en-US" sz="2400" dirty="0" smtClean="0">
                <a:solidFill>
                  <a:srgbClr val="034EA2"/>
                </a:solidFill>
                <a:latin typeface="Open Sans" panose="020B0606030504020204"/>
              </a:rPr>
              <a:t>.</a:t>
            </a:r>
            <a:endParaRPr lang="uk-UA" sz="2000" dirty="0">
              <a:solidFill>
                <a:srgbClr val="034EA2"/>
              </a:solidFill>
              <a:latin typeface="Open Sans" panose="020B0606030504020204"/>
            </a:endParaRPr>
          </a:p>
          <a:p>
            <a:r>
              <a:rPr lang="uk-UA" sz="2400" dirty="0" smtClean="0">
                <a:solidFill>
                  <a:srgbClr val="034EA2"/>
                </a:solidFill>
                <a:latin typeface="Open Sans" panose="020B0606030504020204"/>
              </a:rPr>
              <a:t>- </a:t>
            </a:r>
            <a:r>
              <a:rPr lang="en-GB" sz="2400" dirty="0">
                <a:solidFill>
                  <a:srgbClr val="034EA2"/>
                </a:solidFill>
                <a:latin typeface="Open Sans" panose="020B0606030504020204"/>
              </a:rPr>
              <a:t>The maximum EU contribution to the projects is a co-financing rate of 80</a:t>
            </a:r>
            <a:r>
              <a:rPr lang="en-GB" sz="2400" dirty="0" smtClean="0">
                <a:solidFill>
                  <a:srgbClr val="034EA2"/>
                </a:solidFill>
                <a:latin typeface="Open Sans" panose="020B0606030504020204"/>
              </a:rPr>
              <a:t>%</a:t>
            </a:r>
            <a:r>
              <a:rPr lang="uk-UA" sz="2400" dirty="0" smtClean="0">
                <a:solidFill>
                  <a:srgbClr val="034EA2"/>
                </a:solidFill>
                <a:latin typeface="Open Sans" panose="020B0606030504020204"/>
              </a:rPr>
              <a:t>. </a:t>
            </a:r>
            <a:r>
              <a:rPr lang="en-US" sz="2400" dirty="0" smtClean="0">
                <a:solidFill>
                  <a:srgbClr val="FF0000"/>
                </a:solidFill>
                <a:latin typeface="Open Sans" panose="020B0606030504020204"/>
              </a:rPr>
              <a:t>No pre-financing</a:t>
            </a:r>
            <a:r>
              <a:rPr lang="uk-UA" sz="2400" dirty="0" smtClean="0">
                <a:solidFill>
                  <a:srgbClr val="FF0000"/>
                </a:solidFill>
                <a:latin typeface="Open Sans" panose="020B0606030504020204"/>
              </a:rPr>
              <a:t>.</a:t>
            </a:r>
            <a:endParaRPr lang="uk-UA" sz="2400" dirty="0">
              <a:solidFill>
                <a:srgbClr val="FF0000"/>
              </a:solidFill>
              <a:latin typeface="Open Sans" panose="020B0606030504020204"/>
            </a:endParaRPr>
          </a:p>
          <a:p>
            <a:pPr lvl="0"/>
            <a:endParaRPr lang="uk-UA" sz="2400" dirty="0">
              <a:solidFill>
                <a:srgbClr val="034EA2"/>
              </a:solidFill>
              <a:latin typeface="Open Sans" panose="020B0606030504020204"/>
            </a:endParaRPr>
          </a:p>
          <a:p>
            <a:pPr lvl="0"/>
            <a:endParaRPr lang="uk-UA" sz="2400" dirty="0" smtClean="0">
              <a:solidFill>
                <a:srgbClr val="034EA2"/>
              </a:solidFill>
              <a:latin typeface="Open Sans" panose="020B0606030504020204"/>
            </a:endParaRPr>
          </a:p>
          <a:p>
            <a:pPr lvl="0"/>
            <a:endParaRPr lang="uk-UA" sz="2400" dirty="0">
              <a:solidFill>
                <a:srgbClr val="034EA2"/>
              </a:solidFill>
              <a:latin typeface="Open Sans" panose="020B0606030504020204"/>
            </a:endParaRPr>
          </a:p>
          <a:p>
            <a:pPr lvl="0"/>
            <a:endParaRPr lang="uk-UA" dirty="0" smtClean="0">
              <a:solidFill>
                <a:srgbClr val="034EA2"/>
              </a:solidFill>
              <a:latin typeface="Open Sans" panose="020B0606030504020204"/>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p:txBody>
      </p:sp>
      <p:pic>
        <p:nvPicPr>
          <p:cNvPr id="2" name="Picture 1"/>
          <p:cNvPicPr>
            <a:picLocks noChangeAspect="1"/>
          </p:cNvPicPr>
          <p:nvPr/>
        </p:nvPicPr>
        <p:blipFill>
          <a:blip r:embed="rId3"/>
          <a:stretch>
            <a:fillRect/>
          </a:stretch>
        </p:blipFill>
        <p:spPr>
          <a:xfrm>
            <a:off x="4140759" y="4463935"/>
            <a:ext cx="3384530" cy="2119745"/>
          </a:xfrm>
          <a:prstGeom prst="rect">
            <a:avLst/>
          </a:prstGeom>
        </p:spPr>
      </p:pic>
      <p:pic>
        <p:nvPicPr>
          <p:cNvPr id="4" name="Picture 3"/>
          <p:cNvPicPr>
            <a:picLocks noChangeAspect="1"/>
          </p:cNvPicPr>
          <p:nvPr/>
        </p:nvPicPr>
        <p:blipFill>
          <a:blip r:embed="rId4"/>
          <a:stretch>
            <a:fillRect/>
          </a:stretch>
        </p:blipFill>
        <p:spPr>
          <a:xfrm>
            <a:off x="10706793" y="123006"/>
            <a:ext cx="1362982" cy="1331722"/>
          </a:xfrm>
          <a:prstGeom prst="rect">
            <a:avLst/>
          </a:prstGeom>
        </p:spPr>
      </p:pic>
    </p:spTree>
    <p:extLst>
      <p:ext uri="{BB962C8B-B14F-4D97-AF65-F5344CB8AC3E}">
        <p14:creationId xmlns:p14="http://schemas.microsoft.com/office/powerpoint/2010/main" val="227231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355381" y="1126649"/>
            <a:ext cx="11075638" cy="10007868"/>
          </a:xfrm>
          <a:prstGeom prst="rect">
            <a:avLst/>
          </a:prstGeom>
          <a:noFill/>
        </p:spPr>
        <p:txBody>
          <a:bodyPr wrap="square">
            <a:spAutoFit/>
          </a:bodyPr>
          <a:lstStyle/>
          <a:p>
            <a:pPr lvl="0" algn="ctr"/>
            <a:r>
              <a:rPr lang="en-GB" sz="3200" b="1" dirty="0">
                <a:solidFill>
                  <a:srgbClr val="034EA2"/>
                </a:solidFill>
                <a:latin typeface="Open Sans" panose="020B0606030504020204"/>
              </a:rPr>
              <a:t>Transnational </a:t>
            </a:r>
            <a:r>
              <a:rPr lang="en-GB" sz="3200" b="1" dirty="0" smtClean="0">
                <a:solidFill>
                  <a:srgbClr val="034EA2"/>
                </a:solidFill>
                <a:latin typeface="Open Sans" panose="020B0606030504020204"/>
              </a:rPr>
              <a:t>Cooperation</a:t>
            </a:r>
          </a:p>
          <a:p>
            <a:pPr lvl="0" algn="ctr"/>
            <a:endParaRPr lang="en-GB" sz="3200" b="1" dirty="0">
              <a:solidFill>
                <a:srgbClr val="034EA2"/>
              </a:solidFill>
              <a:latin typeface="Open Sans" panose="020B0606030504020204"/>
            </a:endParaRPr>
          </a:p>
          <a:p>
            <a:pPr lvl="0" algn="ctr"/>
            <a:endParaRPr lang="uk-UA" dirty="0" smtClean="0">
              <a:solidFill>
                <a:srgbClr val="034EA2"/>
              </a:solidFill>
              <a:latin typeface="Open Sans" panose="020B0606030504020204"/>
            </a:endParaRPr>
          </a:p>
          <a:p>
            <a:r>
              <a:rPr lang="en-US" sz="2000" dirty="0" smtClean="0">
                <a:solidFill>
                  <a:srgbClr val="034EA2"/>
                </a:solidFill>
                <a:latin typeface="Open Sans" panose="020B0606030504020204"/>
              </a:rPr>
              <a:t>The </a:t>
            </a:r>
            <a:r>
              <a:rPr lang="en-US" sz="2000" dirty="0">
                <a:solidFill>
                  <a:srgbClr val="034EA2"/>
                </a:solidFill>
                <a:latin typeface="Open Sans" panose="020B0606030504020204"/>
              </a:rPr>
              <a:t>projects to be submitted to the DRP should stem from a common need and challenge, covering the wider territory of the Danube region and not limited to a few, 3-4 countries</a:t>
            </a:r>
            <a:r>
              <a:rPr lang="en-US" sz="2000" dirty="0" smtClean="0">
                <a:solidFill>
                  <a:srgbClr val="034EA2"/>
                </a:solidFill>
                <a:latin typeface="Open Sans" panose="020B0606030504020204"/>
              </a:rPr>
              <a:t>.</a:t>
            </a:r>
          </a:p>
          <a:p>
            <a:endParaRPr lang="en-US" sz="2000" dirty="0">
              <a:solidFill>
                <a:srgbClr val="034EA2"/>
              </a:solidFill>
              <a:latin typeface="Open Sans" panose="020B0606030504020204"/>
            </a:endParaRPr>
          </a:p>
          <a:p>
            <a:r>
              <a:rPr lang="en-US" sz="2000" dirty="0" smtClean="0">
                <a:solidFill>
                  <a:srgbClr val="034EA2"/>
                </a:solidFill>
                <a:latin typeface="Open Sans" panose="020B0606030504020204"/>
              </a:rPr>
              <a:t>The </a:t>
            </a:r>
            <a:r>
              <a:rPr lang="en-US" sz="2000" dirty="0">
                <a:solidFill>
                  <a:srgbClr val="034EA2"/>
                </a:solidFill>
                <a:latin typeface="Open Sans" panose="020B0606030504020204"/>
              </a:rPr>
              <a:t>project activity must have a sufficient transnational dimension, territorial and/or thematic nature and relevance, as well as the impact of the project, its results must be relevant on a transnational scale, and not only at the local level or in different parts of the region</a:t>
            </a:r>
            <a:r>
              <a:rPr lang="en-US" sz="2000" dirty="0" smtClean="0">
                <a:solidFill>
                  <a:srgbClr val="034EA2"/>
                </a:solidFill>
                <a:latin typeface="Open Sans" panose="020B0606030504020204"/>
              </a:rPr>
              <a:t>.</a:t>
            </a:r>
          </a:p>
          <a:p>
            <a:endParaRPr lang="en-US" sz="2000" dirty="0">
              <a:solidFill>
                <a:srgbClr val="034EA2"/>
              </a:solidFill>
              <a:latin typeface="Open Sans" panose="020B0606030504020204"/>
            </a:endParaRPr>
          </a:p>
          <a:p>
            <a:r>
              <a:rPr lang="en-US" sz="2000" dirty="0" smtClean="0">
                <a:solidFill>
                  <a:srgbClr val="034EA2"/>
                </a:solidFill>
                <a:latin typeface="Open Sans" panose="020B0606030504020204"/>
              </a:rPr>
              <a:t>Transnational </a:t>
            </a:r>
            <a:r>
              <a:rPr lang="en-US" sz="2000" dirty="0">
                <a:solidFill>
                  <a:srgbClr val="034EA2"/>
                </a:solidFill>
                <a:latin typeface="Open Sans" panose="020B0606030504020204"/>
              </a:rPr>
              <a:t>projects should not be confused with cross-border projects</a:t>
            </a:r>
            <a:r>
              <a:rPr lang="en-US" sz="2000" dirty="0" smtClean="0">
                <a:solidFill>
                  <a:srgbClr val="034EA2"/>
                </a:solidFill>
                <a:latin typeface="Open Sans" panose="020B0606030504020204"/>
              </a:rPr>
              <a:t>.</a:t>
            </a:r>
          </a:p>
          <a:p>
            <a:endParaRPr lang="en-US" sz="2000" dirty="0">
              <a:solidFill>
                <a:srgbClr val="034EA2"/>
              </a:solidFill>
              <a:latin typeface="Open Sans" panose="020B0606030504020204"/>
            </a:endParaRPr>
          </a:p>
          <a:p>
            <a:r>
              <a:rPr lang="en-US" sz="2000" dirty="0" smtClean="0">
                <a:solidFill>
                  <a:srgbClr val="034EA2"/>
                </a:solidFill>
                <a:latin typeface="Open Sans" panose="020B0606030504020204"/>
              </a:rPr>
              <a:t>Applicants </a:t>
            </a:r>
            <a:r>
              <a:rPr lang="en-US" sz="2000" dirty="0">
                <a:solidFill>
                  <a:srgbClr val="034EA2"/>
                </a:solidFill>
                <a:latin typeface="Open Sans" panose="020B0606030504020204"/>
              </a:rPr>
              <a:t>must demonstrate that the stated </a:t>
            </a:r>
            <a:r>
              <a:rPr lang="en-US" sz="2000" dirty="0" smtClean="0">
                <a:solidFill>
                  <a:srgbClr val="034EA2"/>
                </a:solidFill>
                <a:latin typeface="Open Sans" panose="020B0606030504020204"/>
              </a:rPr>
              <a:t>need/challenge </a:t>
            </a:r>
            <a:r>
              <a:rPr lang="en-US" sz="2000" dirty="0">
                <a:solidFill>
                  <a:srgbClr val="034EA2"/>
                </a:solidFill>
                <a:latin typeface="Open Sans" panose="020B0606030504020204"/>
              </a:rPr>
              <a:t>is best addressed at the transnational level rather than at the local/regional/cross-border levels</a:t>
            </a:r>
            <a:r>
              <a:rPr lang="en-US" sz="2000" dirty="0" smtClean="0">
                <a:solidFill>
                  <a:srgbClr val="034EA2"/>
                </a:solidFill>
                <a:latin typeface="Open Sans" panose="020B0606030504020204"/>
              </a:rPr>
              <a:t>.</a:t>
            </a:r>
          </a:p>
          <a:p>
            <a:endParaRPr lang="en-US" sz="2000" dirty="0" smtClean="0">
              <a:solidFill>
                <a:srgbClr val="034EA2"/>
              </a:solidFill>
              <a:latin typeface="Open Sans" panose="020B0606030504020204"/>
            </a:endParaRPr>
          </a:p>
          <a:p>
            <a:endParaRPr lang="uk-UA" sz="2400" dirty="0">
              <a:solidFill>
                <a:srgbClr val="034EA2"/>
              </a:solidFill>
              <a:latin typeface="Open Sans" panose="020B0606030504020204"/>
            </a:endParaRPr>
          </a:p>
          <a:p>
            <a:pPr lvl="0"/>
            <a:endParaRPr lang="uk-UA" sz="2400" dirty="0" smtClean="0">
              <a:solidFill>
                <a:srgbClr val="034EA2"/>
              </a:solidFill>
              <a:latin typeface="Open Sans" panose="020B0606030504020204"/>
            </a:endParaRPr>
          </a:p>
          <a:p>
            <a:pPr fontAlgn="base">
              <a:spcAft>
                <a:spcPts val="1000"/>
              </a:spcAft>
            </a:pPr>
            <a:endParaRPr lang="en-US" sz="2400" dirty="0">
              <a:solidFill>
                <a:srgbClr val="034EA2"/>
              </a:solidFill>
              <a:latin typeface="Open Sans" panose="020B0606030504020204"/>
              <a:ea typeface="+mj-ea"/>
              <a:cs typeface="+mj-cs"/>
            </a:endParaRPr>
          </a:p>
          <a:p>
            <a:pPr fontAlgn="base">
              <a:spcAft>
                <a:spcPts val="1000"/>
              </a:spcAft>
            </a:pPr>
            <a:endParaRPr lang="en-US" sz="2400" dirty="0" smtClean="0">
              <a:solidFill>
                <a:srgbClr val="034EA2"/>
              </a:solidFill>
              <a:latin typeface="Open Sans" panose="020B0606030504020204"/>
              <a:ea typeface="+mj-ea"/>
              <a:cs typeface="+mj-cs"/>
            </a:endParaRPr>
          </a:p>
          <a:p>
            <a:pPr fontAlgn="base">
              <a:spcAft>
                <a:spcPts val="1000"/>
              </a:spcAft>
            </a:pPr>
            <a:endParaRPr lang="en-US" sz="2400" dirty="0">
              <a:solidFill>
                <a:srgbClr val="034EA2"/>
              </a:solidFill>
              <a:latin typeface="Open Sans" panose="020B0606030504020204"/>
              <a:ea typeface="+mj-ea"/>
              <a:cs typeface="+mj-cs"/>
            </a:endParaRPr>
          </a:p>
          <a:p>
            <a:pPr fontAlgn="base">
              <a:spcAft>
                <a:spcPts val="1000"/>
              </a:spcAft>
            </a:pPr>
            <a:endParaRPr lang="en-US" sz="2400" dirty="0" smtClean="0">
              <a:solidFill>
                <a:srgbClr val="034EA2"/>
              </a:solidFill>
              <a:latin typeface="Open Sans" panose="020B0606030504020204"/>
              <a:ea typeface="+mj-ea"/>
              <a:cs typeface="+mj-cs"/>
            </a:endParaRPr>
          </a:p>
          <a:p>
            <a:pPr fontAlgn="base">
              <a:spcAft>
                <a:spcPts val="1000"/>
              </a:spcAft>
            </a:pPr>
            <a:endParaRPr lang="en-US" sz="2400" dirty="0">
              <a:solidFill>
                <a:srgbClr val="034EA2"/>
              </a:solidFill>
              <a:latin typeface="Open Sans" panose="020B0606030504020204"/>
              <a:ea typeface="+mj-ea"/>
              <a:cs typeface="+mj-cs"/>
            </a:endParaRPr>
          </a:p>
          <a:p>
            <a:pPr fontAlgn="base">
              <a:spcAft>
                <a:spcPts val="1000"/>
              </a:spcAft>
            </a:pPr>
            <a:endParaRPr lang="en-US" sz="2400" dirty="0" smtClean="0">
              <a:solidFill>
                <a:srgbClr val="034EA2"/>
              </a:solidFill>
              <a:latin typeface="Open Sans" panose="020B0606030504020204"/>
              <a:ea typeface="+mj-ea"/>
              <a:cs typeface="+mj-cs"/>
            </a:endParaRPr>
          </a:p>
          <a:p>
            <a:pPr fontAlgn="base">
              <a:spcAft>
                <a:spcPts val="1000"/>
              </a:spcAft>
            </a:pPr>
            <a:endParaRPr lang="en-US" sz="2400" dirty="0">
              <a:solidFill>
                <a:srgbClr val="034EA2"/>
              </a:solidFill>
              <a:latin typeface="Open Sans" panose="020B0606030504020204"/>
              <a:ea typeface="+mj-ea"/>
              <a:cs typeface="+mj-cs"/>
            </a:endParaRPr>
          </a:p>
          <a:p>
            <a:pPr fontAlgn="base">
              <a:spcAft>
                <a:spcPts val="1000"/>
              </a:spcAft>
            </a:pPr>
            <a:endParaRPr lang="en-US" sz="2400" dirty="0" smtClean="0">
              <a:solidFill>
                <a:srgbClr val="034EA2"/>
              </a:solidFill>
              <a:latin typeface="Open Sans" panose="020B0606030504020204"/>
              <a:ea typeface="+mj-ea"/>
              <a:cs typeface="+mj-cs"/>
            </a:endParaRPr>
          </a:p>
        </p:txBody>
      </p:sp>
      <p:pic>
        <p:nvPicPr>
          <p:cNvPr id="7" name="Picture 6"/>
          <p:cNvPicPr>
            <a:picLocks noChangeAspect="1"/>
          </p:cNvPicPr>
          <p:nvPr/>
        </p:nvPicPr>
        <p:blipFill>
          <a:blip r:embed="rId3"/>
          <a:stretch>
            <a:fillRect/>
          </a:stretch>
        </p:blipFill>
        <p:spPr>
          <a:xfrm>
            <a:off x="10706793" y="123006"/>
            <a:ext cx="1362982" cy="1331722"/>
          </a:xfrm>
          <a:prstGeom prst="rect">
            <a:avLst/>
          </a:prstGeom>
        </p:spPr>
      </p:pic>
    </p:spTree>
    <p:extLst>
      <p:ext uri="{BB962C8B-B14F-4D97-AF65-F5344CB8AC3E}">
        <p14:creationId xmlns:p14="http://schemas.microsoft.com/office/powerpoint/2010/main" val="297963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430196" y="447939"/>
            <a:ext cx="11075638" cy="8248412"/>
          </a:xfrm>
          <a:prstGeom prst="rect">
            <a:avLst/>
          </a:prstGeom>
          <a:noFill/>
        </p:spPr>
        <p:txBody>
          <a:bodyPr wrap="square">
            <a:spAutoFit/>
          </a:bodyPr>
          <a:lstStyle/>
          <a:p>
            <a:pPr lvl="0"/>
            <a:endParaRPr lang="uk-UA" sz="2400" dirty="0">
              <a:solidFill>
                <a:srgbClr val="034EA2"/>
              </a:solidFill>
              <a:latin typeface="Open Sans" panose="020B0606030504020204"/>
            </a:endParaRPr>
          </a:p>
          <a:p>
            <a:pPr lvl="0"/>
            <a:endParaRPr lang="uk-UA" dirty="0" smtClean="0">
              <a:solidFill>
                <a:srgbClr val="034EA2"/>
              </a:solidFill>
              <a:latin typeface="Open Sans" panose="020B0606030504020204"/>
            </a:endParaRPr>
          </a:p>
          <a:p>
            <a:pPr algn="ctr" fontAlgn="base">
              <a:spcAft>
                <a:spcPts val="1000"/>
              </a:spcAft>
            </a:pPr>
            <a:r>
              <a:rPr lang="en-US" sz="4000" b="1" dirty="0" smtClean="0">
                <a:solidFill>
                  <a:srgbClr val="034EA2"/>
                </a:solidFill>
                <a:latin typeface="Open Sans" panose="020B0606030504020204"/>
              </a:rPr>
              <a:t>Priority 3 – A more social Danube Region</a:t>
            </a:r>
            <a:endParaRPr lang="en-US" sz="4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r>
              <a:rPr lang="en-GB" sz="2400" b="1" dirty="0" smtClean="0">
                <a:solidFill>
                  <a:srgbClr val="034EA2"/>
                </a:solidFill>
                <a:latin typeface="Open Sans" panose="020B0606030504020204"/>
              </a:rPr>
              <a:t>Specific </a:t>
            </a:r>
            <a:r>
              <a:rPr lang="en-GB" sz="2400" b="1" dirty="0">
                <a:solidFill>
                  <a:srgbClr val="034EA2"/>
                </a:solidFill>
                <a:latin typeface="Open Sans" panose="020B0606030504020204"/>
              </a:rPr>
              <a:t>objective 3.1</a:t>
            </a:r>
            <a:r>
              <a:rPr lang="en-GB" sz="2400" dirty="0">
                <a:solidFill>
                  <a:srgbClr val="034EA2"/>
                </a:solidFill>
                <a:latin typeface="Open Sans" panose="020B0606030504020204"/>
              </a:rPr>
              <a:t> - Accessible, inclusive and effective labour markets.</a:t>
            </a:r>
          </a:p>
          <a:p>
            <a:pPr fontAlgn="base">
              <a:spcAft>
                <a:spcPts val="1000"/>
              </a:spcAft>
            </a:pPr>
            <a:r>
              <a:rPr lang="en-GB" sz="2400" b="1" dirty="0">
                <a:solidFill>
                  <a:srgbClr val="034EA2"/>
                </a:solidFill>
                <a:latin typeface="Open Sans" panose="020B0606030504020204"/>
              </a:rPr>
              <a:t>Specific objective 3.2 </a:t>
            </a:r>
            <a:r>
              <a:rPr lang="en-GB" sz="2400" dirty="0">
                <a:solidFill>
                  <a:srgbClr val="034EA2"/>
                </a:solidFill>
                <a:latin typeface="Open Sans" panose="020B0606030504020204"/>
              </a:rPr>
              <a:t>- Accessible and inclusive quality services in education, training and lifelong learning.</a:t>
            </a:r>
          </a:p>
          <a:p>
            <a:pPr fontAlgn="base">
              <a:spcAft>
                <a:spcPts val="1000"/>
              </a:spcAft>
            </a:pPr>
            <a:r>
              <a:rPr lang="en-GB" sz="2400" b="1" dirty="0">
                <a:solidFill>
                  <a:srgbClr val="034EA2"/>
                </a:solidFill>
                <a:latin typeface="Open Sans" panose="020B0606030504020204"/>
              </a:rPr>
              <a:t>Specific objective 3.3 - Enhancing the role of culture and sustainable tourism in economic development, social inclusion and social </a:t>
            </a:r>
            <a:r>
              <a:rPr lang="en-GB" sz="2400" b="1" dirty="0" smtClean="0">
                <a:solidFill>
                  <a:srgbClr val="034EA2"/>
                </a:solidFill>
                <a:latin typeface="Open Sans" panose="020B0606030504020204"/>
              </a:rPr>
              <a:t>innovation</a:t>
            </a:r>
          </a:p>
          <a:p>
            <a:pPr algn="ctr" fontAlgn="base">
              <a:spcAft>
                <a:spcPts val="1000"/>
              </a:spcAft>
            </a:pPr>
            <a:r>
              <a:rPr lang="en-GB" sz="2400" dirty="0" smtClean="0">
                <a:solidFill>
                  <a:srgbClr val="FF0000"/>
                </a:solidFill>
                <a:latin typeface="Open Sans" panose="020B0606030504020204"/>
              </a:rPr>
              <a:t>!!! Read </a:t>
            </a:r>
            <a:r>
              <a:rPr lang="en-GB" sz="2400" dirty="0">
                <a:solidFill>
                  <a:srgbClr val="FF0000"/>
                </a:solidFill>
                <a:latin typeface="Open Sans" panose="020B0606030504020204"/>
              </a:rPr>
              <a:t>factsheet: </a:t>
            </a:r>
            <a:r>
              <a:rPr lang="en-GB" sz="2400" dirty="0" smtClean="0">
                <a:solidFill>
                  <a:srgbClr val="FF0000"/>
                </a:solidFill>
                <a:latin typeface="Open Sans" panose="020B0606030504020204"/>
              </a:rPr>
              <a:t>https</a:t>
            </a:r>
            <a:r>
              <a:rPr lang="en-GB" sz="2400" dirty="0">
                <a:solidFill>
                  <a:srgbClr val="FF0000"/>
                </a:solidFill>
                <a:latin typeface="Open Sans" panose="020B0606030504020204"/>
              </a:rPr>
              <a:t>://www.interreg-danube.eu/about-dtp/priorities-objectives-2021-2027/priority-3-more-social-danube-region</a:t>
            </a:r>
            <a:endParaRPr lang="hu-HU" sz="2400" dirty="0">
              <a:solidFill>
                <a:srgbClr val="FF0000"/>
              </a:solidFill>
              <a:latin typeface="Open Sans" panose="020B0606030504020204"/>
            </a:endParaRPr>
          </a:p>
          <a:p>
            <a:pPr fontAlgn="base">
              <a:spcAft>
                <a:spcPts val="1000"/>
              </a:spcAft>
            </a:pPr>
            <a:endParaRPr lang="hu-HU" sz="2000" b="1" dirty="0"/>
          </a:p>
          <a:p>
            <a:pPr fontAlgn="base">
              <a:spcAft>
                <a:spcPts val="1000"/>
              </a:spcAft>
            </a:pPr>
            <a:r>
              <a:rPr lang="en-GB" sz="2000" dirty="0"/>
              <a:t/>
            </a:r>
            <a:br>
              <a:rPr lang="en-GB" sz="2000" dirty="0"/>
            </a:br>
            <a:endParaRPr lang="hu-HU" sz="2000" b="1" dirty="0"/>
          </a:p>
          <a:p>
            <a:pPr fontAlgn="base">
              <a:spcAft>
                <a:spcPts val="1000"/>
              </a:spcAft>
            </a:pPr>
            <a:endParaRPr lang="en-US" sz="2000" dirty="0">
              <a:solidFill>
                <a:srgbClr val="034EA2"/>
              </a:solidFill>
              <a:latin typeface="Open Sans" panose="020B0606030504020204"/>
              <a:ea typeface="+mj-ea"/>
              <a:cs typeface="+mj-cs"/>
            </a:endParaRPr>
          </a:p>
          <a:p>
            <a:pPr fontAlgn="base">
              <a:spcAft>
                <a:spcPts val="1000"/>
              </a:spcAft>
            </a:pPr>
            <a:endParaRPr lang="en-US" sz="2000" dirty="0" smtClean="0">
              <a:solidFill>
                <a:srgbClr val="034EA2"/>
              </a:solidFill>
              <a:latin typeface="Open Sans" panose="020B0606030504020204"/>
              <a:ea typeface="+mj-ea"/>
              <a:cs typeface="+mj-cs"/>
            </a:endParaRPr>
          </a:p>
        </p:txBody>
      </p:sp>
      <p:pic>
        <p:nvPicPr>
          <p:cNvPr id="2" name="Picture 1"/>
          <p:cNvPicPr>
            <a:picLocks noChangeAspect="1"/>
          </p:cNvPicPr>
          <p:nvPr/>
        </p:nvPicPr>
        <p:blipFill>
          <a:blip r:embed="rId3"/>
          <a:stretch>
            <a:fillRect/>
          </a:stretch>
        </p:blipFill>
        <p:spPr>
          <a:xfrm>
            <a:off x="4293860" y="1732537"/>
            <a:ext cx="2466975" cy="1847850"/>
          </a:xfrm>
          <a:prstGeom prst="rect">
            <a:avLst/>
          </a:prstGeom>
        </p:spPr>
      </p:pic>
      <p:pic>
        <p:nvPicPr>
          <p:cNvPr id="7" name="Picture 6"/>
          <p:cNvPicPr>
            <a:picLocks noChangeAspect="1"/>
          </p:cNvPicPr>
          <p:nvPr/>
        </p:nvPicPr>
        <p:blipFill>
          <a:blip r:embed="rId4"/>
          <a:stretch>
            <a:fillRect/>
          </a:stretch>
        </p:blipFill>
        <p:spPr>
          <a:xfrm>
            <a:off x="10706793" y="123006"/>
            <a:ext cx="1362982" cy="1331722"/>
          </a:xfrm>
          <a:prstGeom prst="rect">
            <a:avLst/>
          </a:prstGeom>
        </p:spPr>
      </p:pic>
    </p:spTree>
    <p:extLst>
      <p:ext uri="{BB962C8B-B14F-4D97-AF65-F5344CB8AC3E}">
        <p14:creationId xmlns:p14="http://schemas.microsoft.com/office/powerpoint/2010/main" val="417829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58190" y="-157941"/>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435274" y="606735"/>
            <a:ext cx="11075638" cy="6827510"/>
          </a:xfrm>
          <a:prstGeom prst="rect">
            <a:avLst/>
          </a:prstGeom>
          <a:noFill/>
        </p:spPr>
        <p:txBody>
          <a:bodyPr wrap="square">
            <a:spAutoFit/>
          </a:bodyPr>
          <a:lstStyle/>
          <a:p>
            <a:pPr lvl="0"/>
            <a:endParaRPr lang="uk-UA" dirty="0" smtClean="0">
              <a:solidFill>
                <a:srgbClr val="034EA2"/>
              </a:solidFill>
              <a:latin typeface="Open Sans" panose="020B0606030504020204"/>
            </a:endParaRPr>
          </a:p>
          <a:p>
            <a:pPr algn="ctr" fontAlgn="base">
              <a:spcAft>
                <a:spcPts val="1000"/>
              </a:spcAft>
            </a:pPr>
            <a:r>
              <a:rPr lang="en-US" sz="2400" b="1" dirty="0" smtClean="0">
                <a:solidFill>
                  <a:srgbClr val="034EA2"/>
                </a:solidFill>
                <a:latin typeface="Open Sans" panose="020B0606030504020204"/>
              </a:rPr>
              <a:t>Focuses of SO 3.3 </a:t>
            </a:r>
            <a:r>
              <a:rPr lang="en-GB" sz="2400" b="1" dirty="0">
                <a:solidFill>
                  <a:srgbClr val="034EA2"/>
                </a:solidFill>
                <a:latin typeface="Open Sans" panose="020B0606030504020204"/>
              </a:rPr>
              <a:t>Enhancing the role of culture and sustainable tourism in economic development, social inclusion and social innovation</a:t>
            </a:r>
          </a:p>
          <a:p>
            <a:pPr fontAlgn="base">
              <a:spcAft>
                <a:spcPts val="1000"/>
              </a:spcAft>
            </a:pPr>
            <a:r>
              <a:rPr lang="en-US" sz="2400" b="1" noProof="1">
                <a:solidFill>
                  <a:srgbClr val="034EA2"/>
                </a:solidFill>
                <a:latin typeface="Open Sans" panose="020B0606030504020204"/>
              </a:rPr>
              <a:t>Focus 1</a:t>
            </a:r>
          </a:p>
          <a:p>
            <a:pPr fontAlgn="base">
              <a:spcAft>
                <a:spcPts val="1000"/>
              </a:spcAft>
            </a:pPr>
            <a:r>
              <a:rPr lang="en-GB" sz="2000" dirty="0">
                <a:solidFill>
                  <a:srgbClr val="034EA2"/>
                </a:solidFill>
                <a:latin typeface="Open Sans" panose="020B0606030504020204"/>
              </a:rPr>
              <a:t>Valorisation of local cultural and natural heritage for the development of sustainable tourism products and tourism services in order to increase regional added value and </a:t>
            </a:r>
            <a:r>
              <a:rPr lang="en-GB" sz="2000" dirty="0" smtClean="0">
                <a:solidFill>
                  <a:srgbClr val="034EA2"/>
                </a:solidFill>
                <a:latin typeface="Open Sans" panose="020B0606030504020204"/>
              </a:rPr>
              <a:t>employment.</a:t>
            </a:r>
            <a:endParaRPr lang="en-US" sz="2400" b="1" noProof="1" smtClean="0">
              <a:solidFill>
                <a:srgbClr val="034EA2"/>
              </a:solidFill>
              <a:latin typeface="Open Sans" panose="020B0606030504020204"/>
            </a:endParaRPr>
          </a:p>
          <a:p>
            <a:pPr fontAlgn="base">
              <a:spcAft>
                <a:spcPts val="1000"/>
              </a:spcAft>
            </a:pPr>
            <a:endParaRPr lang="en-US" sz="2400" b="1" noProof="1" smtClean="0">
              <a:solidFill>
                <a:srgbClr val="034EA2"/>
              </a:solidFill>
              <a:latin typeface="Open Sans" panose="020B0606030504020204"/>
            </a:endParaRPr>
          </a:p>
          <a:p>
            <a:pPr fontAlgn="base">
              <a:spcAft>
                <a:spcPts val="1000"/>
              </a:spcAft>
            </a:pPr>
            <a:r>
              <a:rPr lang="en-US" sz="2400" b="1" noProof="1" smtClean="0">
                <a:solidFill>
                  <a:srgbClr val="034EA2"/>
                </a:solidFill>
                <a:latin typeface="Open Sans" panose="020B0606030504020204"/>
              </a:rPr>
              <a:t>Focus </a:t>
            </a:r>
            <a:r>
              <a:rPr lang="en-US" sz="2400" b="1" noProof="1">
                <a:solidFill>
                  <a:srgbClr val="034EA2"/>
                </a:solidFill>
                <a:latin typeface="Open Sans" panose="020B0606030504020204"/>
              </a:rPr>
              <a:t>2</a:t>
            </a:r>
          </a:p>
          <a:p>
            <a:pPr fontAlgn="base">
              <a:spcAft>
                <a:spcPts val="1000"/>
              </a:spcAft>
            </a:pPr>
            <a:r>
              <a:rPr lang="en-GB" sz="2000" dirty="0">
                <a:solidFill>
                  <a:srgbClr val="034EA2"/>
                </a:solidFill>
                <a:latin typeface="Open Sans" panose="020B0606030504020204"/>
              </a:rPr>
              <a:t>Improvement of accessibility of cultural and natural heritage for all, amongst others </a:t>
            </a:r>
            <a:endParaRPr lang="en-GB" sz="2000" dirty="0" smtClean="0">
              <a:solidFill>
                <a:srgbClr val="034EA2"/>
              </a:solidFill>
              <a:latin typeface="Open Sans" panose="020B0606030504020204"/>
            </a:endParaRPr>
          </a:p>
          <a:p>
            <a:pPr fontAlgn="base">
              <a:spcAft>
                <a:spcPts val="1000"/>
              </a:spcAft>
            </a:pPr>
            <a:r>
              <a:rPr lang="en-GB" sz="2000" dirty="0" smtClean="0">
                <a:solidFill>
                  <a:srgbClr val="034EA2"/>
                </a:solidFill>
                <a:latin typeface="Open Sans" panose="020B0606030504020204"/>
              </a:rPr>
              <a:t>youth </a:t>
            </a:r>
            <a:r>
              <a:rPr lang="en-GB" sz="2000" dirty="0">
                <a:solidFill>
                  <a:srgbClr val="034EA2"/>
                </a:solidFill>
                <a:latin typeface="Open Sans" panose="020B0606030504020204"/>
              </a:rPr>
              <a:t>and vulnerable groups in order to promote social </a:t>
            </a:r>
            <a:r>
              <a:rPr lang="en-GB" sz="2000" dirty="0" smtClean="0">
                <a:solidFill>
                  <a:srgbClr val="034EA2"/>
                </a:solidFill>
                <a:latin typeface="Open Sans" panose="020B0606030504020204"/>
              </a:rPr>
              <a:t>inclusion.</a:t>
            </a:r>
            <a:endParaRPr lang="en-GB" sz="2000" dirty="0">
              <a:solidFill>
                <a:srgbClr val="034EA2"/>
              </a:solidFill>
              <a:latin typeface="Open Sans" panose="020B0606030504020204"/>
            </a:endParaRPr>
          </a:p>
          <a:p>
            <a:pPr fontAlgn="base">
              <a:spcAft>
                <a:spcPts val="1000"/>
              </a:spcAft>
            </a:pPr>
            <a:endParaRPr lang="en-US" sz="2400" b="1" noProof="1">
              <a:solidFill>
                <a:srgbClr val="034EA2"/>
              </a:solidFill>
              <a:latin typeface="Open Sans" panose="020B0606030504020204"/>
            </a:endParaRPr>
          </a:p>
          <a:p>
            <a:pPr fontAlgn="base">
              <a:spcAft>
                <a:spcPts val="1000"/>
              </a:spcAft>
            </a:pPr>
            <a:r>
              <a:rPr lang="en-US" sz="2400" b="1" noProof="1" smtClean="0">
                <a:solidFill>
                  <a:srgbClr val="034EA2"/>
                </a:solidFill>
                <a:latin typeface="Open Sans" panose="020B0606030504020204"/>
              </a:rPr>
              <a:t>Focus 3</a:t>
            </a:r>
            <a:endParaRPr lang="en-US" sz="2000" dirty="0">
              <a:solidFill>
                <a:srgbClr val="034EA2"/>
              </a:solidFill>
              <a:latin typeface="Open Sans" panose="020B0606030504020204"/>
              <a:ea typeface="+mj-ea"/>
              <a:cs typeface="+mj-cs"/>
            </a:endParaRPr>
          </a:p>
          <a:p>
            <a:pPr fontAlgn="base">
              <a:spcAft>
                <a:spcPts val="1000"/>
              </a:spcAft>
            </a:pPr>
            <a:r>
              <a:rPr lang="en-GB" sz="2000" dirty="0">
                <a:solidFill>
                  <a:srgbClr val="034EA2"/>
                </a:solidFill>
                <a:latin typeface="Open Sans" panose="020B0606030504020204"/>
              </a:rPr>
              <a:t>Promoting community led natural and cultural heritage management and associated nature based and cultural tourism in rural areas and small </a:t>
            </a:r>
            <a:r>
              <a:rPr lang="en-GB" sz="2000" dirty="0" smtClean="0">
                <a:solidFill>
                  <a:srgbClr val="034EA2"/>
                </a:solidFill>
                <a:latin typeface="Open Sans" panose="020B0606030504020204"/>
              </a:rPr>
              <a:t>cities. </a:t>
            </a:r>
            <a:endParaRPr lang="en-GB" sz="2000" dirty="0">
              <a:solidFill>
                <a:srgbClr val="034EA2"/>
              </a:solidFill>
              <a:latin typeface="Open Sans" panose="020B0606030504020204"/>
            </a:endParaRPr>
          </a:p>
          <a:p>
            <a:pPr fontAlgn="base">
              <a:spcAft>
                <a:spcPts val="1000"/>
              </a:spcAft>
            </a:pPr>
            <a:endParaRPr lang="en-US" sz="2000" dirty="0">
              <a:solidFill>
                <a:srgbClr val="034EA2"/>
              </a:solidFill>
              <a:latin typeface="Open Sans" panose="020B0606030504020204"/>
            </a:endParaRPr>
          </a:p>
          <a:p>
            <a:pPr fontAlgn="base">
              <a:spcAft>
                <a:spcPts val="1000"/>
              </a:spcAft>
            </a:pPr>
            <a:endParaRPr lang="en-US" sz="2000" dirty="0">
              <a:solidFill>
                <a:srgbClr val="034EA2"/>
              </a:solidFill>
              <a:latin typeface="Open Sans" panose="020B0606030504020204"/>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53" y="1917555"/>
            <a:ext cx="45719"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22">
            <a:extLst>
              <a:ext uri="{FF2B5EF4-FFF2-40B4-BE49-F238E27FC236}">
                <a16:creationId xmlns:a16="http://schemas.microsoft.com/office/drawing/2014/main" xmlns="" id="{E2F9BDBF-F05C-2349-B850-94C0D03C8F3D}"/>
              </a:ext>
            </a:extLst>
          </p:cNvPr>
          <p:cNvSpPr/>
          <p:nvPr/>
        </p:nvSpPr>
        <p:spPr>
          <a:xfrm>
            <a:off x="239167" y="3588699"/>
            <a:ext cx="34289" cy="12618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9" name="Rounded Rectangle 23">
            <a:extLst>
              <a:ext uri="{FF2B5EF4-FFF2-40B4-BE49-F238E27FC236}">
                <a16:creationId xmlns:a16="http://schemas.microsoft.com/office/drawing/2014/main" xmlns="" id="{03C585CE-57D2-F949-9EC3-180D8D27E9BC}"/>
              </a:ext>
            </a:extLst>
          </p:cNvPr>
          <p:cNvSpPr/>
          <p:nvPr/>
        </p:nvSpPr>
        <p:spPr>
          <a:xfrm>
            <a:off x="244883" y="5330122"/>
            <a:ext cx="34289" cy="12618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4" name="Picture 3"/>
          <p:cNvPicPr>
            <a:picLocks noChangeAspect="1"/>
          </p:cNvPicPr>
          <p:nvPr/>
        </p:nvPicPr>
        <p:blipFill>
          <a:blip r:embed="rId4"/>
          <a:stretch>
            <a:fillRect/>
          </a:stretch>
        </p:blipFill>
        <p:spPr>
          <a:xfrm>
            <a:off x="8329352" y="2768138"/>
            <a:ext cx="3551199" cy="2970902"/>
          </a:xfrm>
          <a:prstGeom prst="rect">
            <a:avLst/>
          </a:prstGeom>
        </p:spPr>
      </p:pic>
      <p:pic>
        <p:nvPicPr>
          <p:cNvPr id="10" name="Picture 9"/>
          <p:cNvPicPr>
            <a:picLocks noChangeAspect="1"/>
          </p:cNvPicPr>
          <p:nvPr/>
        </p:nvPicPr>
        <p:blipFill>
          <a:blip r:embed="rId5"/>
          <a:stretch>
            <a:fillRect/>
          </a:stretch>
        </p:blipFill>
        <p:spPr>
          <a:xfrm>
            <a:off x="10909314" y="-59126"/>
            <a:ext cx="1362982" cy="1331722"/>
          </a:xfrm>
          <a:prstGeom prst="rect">
            <a:avLst/>
          </a:prstGeom>
        </p:spPr>
      </p:pic>
    </p:spTree>
    <p:extLst>
      <p:ext uri="{BB962C8B-B14F-4D97-AF65-F5344CB8AC3E}">
        <p14:creationId xmlns:p14="http://schemas.microsoft.com/office/powerpoint/2010/main" val="96441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6C8FB8-5A51-0F8B-D26C-83FF66A612FB}"/>
              </a:ext>
            </a:extLst>
          </p:cNvPr>
          <p:cNvPicPr>
            <a:picLocks noChangeAspect="1"/>
          </p:cNvPicPr>
          <p:nvPr/>
        </p:nvPicPr>
        <p:blipFill>
          <a:blip r:embed="rId2"/>
          <a:stretch>
            <a:fillRect/>
          </a:stretch>
        </p:blipFill>
        <p:spPr>
          <a:xfrm>
            <a:off x="51305" y="0"/>
            <a:ext cx="12192000" cy="6858000"/>
          </a:xfrm>
          <a:prstGeom prst="rect">
            <a:avLst/>
          </a:prstGeom>
        </p:spPr>
      </p:pic>
      <p:sp>
        <p:nvSpPr>
          <p:cNvPr id="5" name="Title 1">
            <a:extLst>
              <a:ext uri="{FF2B5EF4-FFF2-40B4-BE49-F238E27FC236}">
                <a16:creationId xmlns:a16="http://schemas.microsoft.com/office/drawing/2014/main" xmlns="" id="{AD59BCDE-8847-8212-E589-1E7E1FBC2434}"/>
              </a:ext>
            </a:extLst>
          </p:cNvPr>
          <p:cNvSpPr txBox="1">
            <a:spLocks/>
          </p:cNvSpPr>
          <p:nvPr/>
        </p:nvSpPr>
        <p:spPr>
          <a:xfrm>
            <a:off x="355381" y="1557865"/>
            <a:ext cx="5097152" cy="457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solidFill>
                <a:srgbClr val="034EA2"/>
              </a:solidFill>
              <a:latin typeface="Aileron Bold" pitchFamily="2" charset="77"/>
            </a:endParaRPr>
          </a:p>
        </p:txBody>
      </p:sp>
      <p:sp>
        <p:nvSpPr>
          <p:cNvPr id="3" name="TextBox 2">
            <a:extLst>
              <a:ext uri="{FF2B5EF4-FFF2-40B4-BE49-F238E27FC236}">
                <a16:creationId xmlns:a16="http://schemas.microsoft.com/office/drawing/2014/main" xmlns="" id="{A2A9F760-012C-FB44-AA4D-F1B0298B2BCB}"/>
              </a:ext>
            </a:extLst>
          </p:cNvPr>
          <p:cNvSpPr txBox="1"/>
          <p:nvPr/>
        </p:nvSpPr>
        <p:spPr>
          <a:xfrm>
            <a:off x="435274" y="606735"/>
            <a:ext cx="11075638" cy="677108"/>
          </a:xfrm>
          <a:prstGeom prst="rect">
            <a:avLst/>
          </a:prstGeom>
          <a:noFill/>
        </p:spPr>
        <p:txBody>
          <a:bodyPr wrap="square">
            <a:spAutoFit/>
          </a:bodyPr>
          <a:lstStyle/>
          <a:p>
            <a:pPr lvl="0"/>
            <a:endParaRPr lang="uk-UA" dirty="0" smtClean="0">
              <a:solidFill>
                <a:srgbClr val="034EA2"/>
              </a:solidFill>
              <a:latin typeface="Open Sans" panose="020B0606030504020204"/>
            </a:endParaRPr>
          </a:p>
          <a:p>
            <a:pPr fontAlgn="base">
              <a:spcAft>
                <a:spcPts val="1000"/>
              </a:spcAft>
            </a:pPr>
            <a:endParaRPr lang="en-US" sz="2000" dirty="0">
              <a:solidFill>
                <a:srgbClr val="034EA2"/>
              </a:solidFill>
              <a:latin typeface="Open Sans" panose="020B0606030504020204"/>
            </a:endParaRPr>
          </a:p>
        </p:txBody>
      </p:sp>
      <p:pic>
        <p:nvPicPr>
          <p:cNvPr id="10" name="Picture 9"/>
          <p:cNvPicPr>
            <a:picLocks noChangeAspect="1"/>
          </p:cNvPicPr>
          <p:nvPr/>
        </p:nvPicPr>
        <p:blipFill>
          <a:blip r:embed="rId3"/>
          <a:stretch>
            <a:fillRect/>
          </a:stretch>
        </p:blipFill>
        <p:spPr>
          <a:xfrm>
            <a:off x="3497605" y="1899454"/>
            <a:ext cx="4804757" cy="2807466"/>
          </a:xfrm>
          <a:prstGeom prst="rect">
            <a:avLst/>
          </a:prstGeom>
        </p:spPr>
      </p:pic>
      <p:sp>
        <p:nvSpPr>
          <p:cNvPr id="2" name="Rectangle 1"/>
          <p:cNvSpPr/>
          <p:nvPr/>
        </p:nvSpPr>
        <p:spPr>
          <a:xfrm>
            <a:off x="4036599" y="1007089"/>
            <a:ext cx="4000390" cy="646331"/>
          </a:xfrm>
          <a:prstGeom prst="rect">
            <a:avLst/>
          </a:prstGeom>
        </p:spPr>
        <p:txBody>
          <a:bodyPr wrap="none">
            <a:spAutoFit/>
          </a:bodyPr>
          <a:lstStyle/>
          <a:p>
            <a:pPr algn="ctr" fontAlgn="base">
              <a:spcAft>
                <a:spcPts val="1000"/>
              </a:spcAft>
            </a:pPr>
            <a:r>
              <a:rPr lang="en-US" sz="3600" b="1" dirty="0">
                <a:solidFill>
                  <a:srgbClr val="034EA2"/>
                </a:solidFill>
                <a:latin typeface="Open Sans" panose="020B0606030504020204"/>
              </a:rPr>
              <a:t>Needs and challenges </a:t>
            </a:r>
          </a:p>
        </p:txBody>
      </p:sp>
      <p:sp>
        <p:nvSpPr>
          <p:cNvPr id="11" name="Rectangle 10"/>
          <p:cNvSpPr/>
          <p:nvPr/>
        </p:nvSpPr>
        <p:spPr>
          <a:xfrm>
            <a:off x="195700" y="1849843"/>
            <a:ext cx="3179983" cy="2062103"/>
          </a:xfrm>
          <a:prstGeom prst="rect">
            <a:avLst/>
          </a:prstGeom>
        </p:spPr>
        <p:txBody>
          <a:bodyPr wrap="square">
            <a:spAutoFit/>
          </a:bodyPr>
          <a:lstStyle/>
          <a:p>
            <a:r>
              <a:rPr lang="en-GB" sz="1600" dirty="0">
                <a:solidFill>
                  <a:srgbClr val="034EA2"/>
                </a:solidFill>
                <a:latin typeface="Open Sans" panose="020B0606030504020204"/>
              </a:rPr>
              <a:t>Missing inclusive strategic planning to guide and coordinate the valorisation in many of the remote, rural areas and smaller settlements which are confronted with a lack of in depth recognition of the heritage and cultural assets value and the potential that they </a:t>
            </a:r>
            <a:r>
              <a:rPr lang="en-GB" sz="1600" dirty="0" smtClean="0">
                <a:solidFill>
                  <a:srgbClr val="034EA2"/>
                </a:solidFill>
                <a:latin typeface="Open Sans" panose="020B0606030504020204"/>
              </a:rPr>
              <a:t>have.</a:t>
            </a:r>
            <a:endParaRPr lang="en-GB" sz="1600" dirty="0">
              <a:solidFill>
                <a:srgbClr val="034EA2"/>
              </a:solidFill>
              <a:latin typeface="Open Sans" panose="020B0606030504020204"/>
            </a:endParaRPr>
          </a:p>
        </p:txBody>
      </p:sp>
      <p:sp>
        <p:nvSpPr>
          <p:cNvPr id="12" name="TextBox 11">
            <a:extLst>
              <a:ext uri="{FF2B5EF4-FFF2-40B4-BE49-F238E27FC236}">
                <a16:creationId xmlns:a16="http://schemas.microsoft.com/office/drawing/2014/main" xmlns="" id="{42A90E2B-9D80-4BFB-B441-611CE4E36564}"/>
              </a:ext>
            </a:extLst>
          </p:cNvPr>
          <p:cNvSpPr txBox="1"/>
          <p:nvPr/>
        </p:nvSpPr>
        <p:spPr>
          <a:xfrm>
            <a:off x="310038" y="4203924"/>
            <a:ext cx="2194560" cy="1569660"/>
          </a:xfrm>
          <a:prstGeom prst="rect">
            <a:avLst/>
          </a:prstGeom>
          <a:noFill/>
        </p:spPr>
        <p:txBody>
          <a:bodyPr wrap="square" lIns="0" rIns="0" rtlCol="0" anchor="t">
            <a:spAutoFit/>
          </a:bodyPr>
          <a:lstStyle/>
          <a:p>
            <a:r>
              <a:rPr lang="en-GB" sz="1600" dirty="0">
                <a:solidFill>
                  <a:srgbClr val="034EA2"/>
                </a:solidFill>
                <a:latin typeface="Open Sans" panose="020B0606030504020204"/>
              </a:rPr>
              <a:t>Historically limited access to cultural and heritage assets and initiatives, both in a geographical and a socially inclusive sense in the Danube </a:t>
            </a:r>
            <a:r>
              <a:rPr lang="en-GB" sz="1600" dirty="0" smtClean="0">
                <a:solidFill>
                  <a:srgbClr val="034EA2"/>
                </a:solidFill>
                <a:latin typeface="Open Sans" panose="020B0606030504020204"/>
              </a:rPr>
              <a:t>region.</a:t>
            </a:r>
            <a:endParaRPr lang="en-GB" sz="1600" dirty="0">
              <a:solidFill>
                <a:srgbClr val="034EA2"/>
              </a:solidFill>
              <a:latin typeface="Open Sans" panose="020B0606030504020204"/>
            </a:endParaRPr>
          </a:p>
        </p:txBody>
      </p:sp>
      <p:sp>
        <p:nvSpPr>
          <p:cNvPr id="13" name="TextBox 12">
            <a:extLst>
              <a:ext uri="{FF2B5EF4-FFF2-40B4-BE49-F238E27FC236}">
                <a16:creationId xmlns:a16="http://schemas.microsoft.com/office/drawing/2014/main" xmlns="" id="{C2AB8B6E-19E6-4CDA-BB3C-EBAC2931425F}"/>
              </a:ext>
            </a:extLst>
          </p:cNvPr>
          <p:cNvSpPr txBox="1"/>
          <p:nvPr/>
        </p:nvSpPr>
        <p:spPr>
          <a:xfrm>
            <a:off x="9012425" y="1899454"/>
            <a:ext cx="2194561" cy="2031325"/>
          </a:xfrm>
          <a:prstGeom prst="rect">
            <a:avLst/>
          </a:prstGeom>
          <a:noFill/>
        </p:spPr>
        <p:txBody>
          <a:bodyPr wrap="square" lIns="0" rIns="0" rtlCol="0" anchor="t">
            <a:spAutoFit/>
          </a:bodyPr>
          <a:lstStyle/>
          <a:p>
            <a:r>
              <a:rPr lang="en-GB" sz="1600" dirty="0">
                <a:solidFill>
                  <a:srgbClr val="034EA2"/>
                </a:solidFill>
                <a:latin typeface="Open Sans" panose="020B0606030504020204"/>
              </a:rPr>
              <a:t>Insufficient efforts for making the assets and initiatives available to all, even if this can be a challenging process for minorities and rural and remote </a:t>
            </a:r>
            <a:r>
              <a:rPr lang="en-GB" sz="1600" dirty="0" smtClean="0">
                <a:solidFill>
                  <a:srgbClr val="034EA2"/>
                </a:solidFill>
                <a:latin typeface="Open Sans" panose="020B0606030504020204"/>
              </a:rPr>
              <a:t>areas. </a:t>
            </a:r>
            <a:endParaRPr lang="en-GB" sz="1600" dirty="0">
              <a:solidFill>
                <a:srgbClr val="034EA2"/>
              </a:solidFill>
              <a:latin typeface="Open Sans" panose="020B0606030504020204"/>
            </a:endParaRPr>
          </a:p>
          <a:p>
            <a:endParaRPr lang="en-GB" sz="1400" dirty="0">
              <a:solidFill>
                <a:prstClr val="black"/>
              </a:solidFill>
            </a:endParaRPr>
          </a:p>
        </p:txBody>
      </p:sp>
      <p:sp>
        <p:nvSpPr>
          <p:cNvPr id="14" name="Rectangle 13"/>
          <p:cNvSpPr/>
          <p:nvPr/>
        </p:nvSpPr>
        <p:spPr>
          <a:xfrm>
            <a:off x="6888114" y="5269946"/>
            <a:ext cx="3582667" cy="1323439"/>
          </a:xfrm>
          <a:prstGeom prst="rect">
            <a:avLst/>
          </a:prstGeom>
        </p:spPr>
        <p:txBody>
          <a:bodyPr wrap="square">
            <a:spAutoFit/>
          </a:bodyPr>
          <a:lstStyle/>
          <a:p>
            <a:r>
              <a:rPr lang="en-GB" sz="1600" dirty="0">
                <a:solidFill>
                  <a:srgbClr val="034EA2"/>
                </a:solidFill>
                <a:latin typeface="Open Sans" panose="020B0606030504020204"/>
              </a:rPr>
              <a:t>Fostering the integrated social, economic and environmental local development, cultural heritage and security, including for rural and remote areas also through community-led local </a:t>
            </a:r>
            <a:r>
              <a:rPr lang="en-GB" sz="1600" dirty="0" smtClean="0">
                <a:solidFill>
                  <a:srgbClr val="034EA2"/>
                </a:solidFill>
                <a:latin typeface="Open Sans" panose="020B0606030504020204"/>
              </a:rPr>
              <a:t>development.</a:t>
            </a:r>
            <a:endParaRPr lang="en-GB" sz="1600" dirty="0">
              <a:solidFill>
                <a:srgbClr val="034EA2"/>
              </a:solidFill>
              <a:latin typeface="Open Sans" panose="020B0606030504020204"/>
            </a:endParaRPr>
          </a:p>
        </p:txBody>
      </p:sp>
      <p:sp>
        <p:nvSpPr>
          <p:cNvPr id="15" name="Rectangle 14"/>
          <p:cNvSpPr/>
          <p:nvPr/>
        </p:nvSpPr>
        <p:spPr>
          <a:xfrm>
            <a:off x="8895578" y="3911946"/>
            <a:ext cx="2533651" cy="830997"/>
          </a:xfrm>
          <a:prstGeom prst="rect">
            <a:avLst/>
          </a:prstGeom>
        </p:spPr>
        <p:txBody>
          <a:bodyPr wrap="square">
            <a:spAutoFit/>
          </a:bodyPr>
          <a:lstStyle/>
          <a:p>
            <a:r>
              <a:rPr lang="en-GB" sz="1600" dirty="0">
                <a:solidFill>
                  <a:srgbClr val="034EA2"/>
                </a:solidFill>
                <a:latin typeface="Open Sans" panose="020B0606030504020204"/>
              </a:rPr>
              <a:t>Cooperation of stakeholder institutions on heritage </a:t>
            </a:r>
            <a:r>
              <a:rPr lang="en-GB" sz="1600" dirty="0" smtClean="0">
                <a:solidFill>
                  <a:srgbClr val="034EA2"/>
                </a:solidFill>
                <a:latin typeface="Open Sans" panose="020B0606030504020204"/>
              </a:rPr>
              <a:t>valorisation.</a:t>
            </a:r>
            <a:endParaRPr lang="en-GB" sz="1600" dirty="0">
              <a:solidFill>
                <a:srgbClr val="034EA2"/>
              </a:solidFill>
              <a:latin typeface="Open Sans" panose="020B0606030504020204"/>
            </a:endParaRPr>
          </a:p>
        </p:txBody>
      </p:sp>
      <p:sp>
        <p:nvSpPr>
          <p:cNvPr id="16" name="Rectangle 15"/>
          <p:cNvSpPr/>
          <p:nvPr/>
        </p:nvSpPr>
        <p:spPr>
          <a:xfrm>
            <a:off x="3420130" y="5322817"/>
            <a:ext cx="2858259" cy="1077218"/>
          </a:xfrm>
          <a:prstGeom prst="rect">
            <a:avLst/>
          </a:prstGeom>
        </p:spPr>
        <p:txBody>
          <a:bodyPr wrap="square">
            <a:spAutoFit/>
          </a:bodyPr>
          <a:lstStyle/>
          <a:p>
            <a:r>
              <a:rPr lang="en-GB" sz="1600" dirty="0">
                <a:solidFill>
                  <a:srgbClr val="034EA2"/>
                </a:solidFill>
                <a:latin typeface="Open Sans" panose="020B0606030504020204"/>
              </a:rPr>
              <a:t>Coordinated preservation and</a:t>
            </a:r>
          </a:p>
          <a:p>
            <a:r>
              <a:rPr lang="en-GB" sz="1600" dirty="0">
                <a:solidFill>
                  <a:srgbClr val="034EA2"/>
                </a:solidFill>
                <a:latin typeface="Open Sans" panose="020B0606030504020204"/>
              </a:rPr>
              <a:t>(destination and heritage) management of heritage sites and cultural </a:t>
            </a:r>
            <a:r>
              <a:rPr lang="en-GB" sz="1600" dirty="0" smtClean="0">
                <a:solidFill>
                  <a:srgbClr val="034EA2"/>
                </a:solidFill>
                <a:latin typeface="Open Sans" panose="020B0606030504020204"/>
              </a:rPr>
              <a:t>landscapes.</a:t>
            </a:r>
            <a:endParaRPr lang="en-GB" sz="1600" dirty="0">
              <a:solidFill>
                <a:srgbClr val="034EA2"/>
              </a:solidFill>
              <a:latin typeface="Open Sans" panose="020B0606030504020204"/>
            </a:endParaRPr>
          </a:p>
        </p:txBody>
      </p:sp>
      <p:pic>
        <p:nvPicPr>
          <p:cNvPr id="17" name="Picture 16"/>
          <p:cNvPicPr>
            <a:picLocks noChangeAspect="1"/>
          </p:cNvPicPr>
          <p:nvPr/>
        </p:nvPicPr>
        <p:blipFill>
          <a:blip r:embed="rId4"/>
          <a:stretch>
            <a:fillRect/>
          </a:stretch>
        </p:blipFill>
        <p:spPr>
          <a:xfrm>
            <a:off x="10829018" y="76813"/>
            <a:ext cx="1362982" cy="1331722"/>
          </a:xfrm>
          <a:prstGeom prst="rect">
            <a:avLst/>
          </a:prstGeom>
        </p:spPr>
      </p:pic>
    </p:spTree>
    <p:extLst>
      <p:ext uri="{BB962C8B-B14F-4D97-AF65-F5344CB8AC3E}">
        <p14:creationId xmlns:p14="http://schemas.microsoft.com/office/powerpoint/2010/main" val="16786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DRP" id="{8ED3F101-20EE-5141-AA4D-F42071547E93}" vid="{E742672A-305B-EB46-9FDC-E5A96C0CA7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1946</TotalTime>
  <Words>1470</Words>
  <Application>Microsoft Office PowerPoint</Application>
  <PresentationFormat>Widescreen</PresentationFormat>
  <Paragraphs>214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Aileron Bold</vt:lpstr>
      <vt:lpstr>Aileron Heavy</vt:lpstr>
      <vt:lpstr>Arial</vt:lpstr>
      <vt:lpstr>Calibri</vt:lpstr>
      <vt:lpstr>Calibri Light</vt:lpstr>
      <vt:lpstr>Corbel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Pavlík</dc:creator>
  <cp:lastModifiedBy>Liholot Natália</cp:lastModifiedBy>
  <cp:revision>159</cp:revision>
  <cp:lastPrinted>2023-09-20T11:35:11Z</cp:lastPrinted>
  <dcterms:created xsi:type="dcterms:W3CDTF">2022-10-12T08:05:26Z</dcterms:created>
  <dcterms:modified xsi:type="dcterms:W3CDTF">2023-10-06T07:01:40Z</dcterms:modified>
</cp:coreProperties>
</file>